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53" r:id="rId3"/>
    <p:sldId id="506" r:id="rId4"/>
    <p:sldId id="556" r:id="rId5"/>
    <p:sldId id="557" r:id="rId6"/>
    <p:sldId id="536" r:id="rId7"/>
    <p:sldId id="543" r:id="rId8"/>
    <p:sldId id="537" r:id="rId9"/>
    <p:sldId id="538" r:id="rId10"/>
    <p:sldId id="539" r:id="rId11"/>
    <p:sldId id="535" r:id="rId12"/>
    <p:sldId id="507" r:id="rId13"/>
    <p:sldId id="510" r:id="rId14"/>
    <p:sldId id="511" r:id="rId15"/>
    <p:sldId id="512" r:id="rId16"/>
    <p:sldId id="513" r:id="rId17"/>
    <p:sldId id="508" r:id="rId18"/>
    <p:sldId id="509" r:id="rId19"/>
    <p:sldId id="531" r:id="rId20"/>
    <p:sldId id="544" r:id="rId21"/>
    <p:sldId id="532" r:id="rId22"/>
    <p:sldId id="534" r:id="rId23"/>
    <p:sldId id="540" r:id="rId24"/>
    <p:sldId id="541" r:id="rId25"/>
    <p:sldId id="542" r:id="rId26"/>
    <p:sldId id="551" r:id="rId27"/>
    <p:sldId id="533" r:id="rId28"/>
    <p:sldId id="514" r:id="rId29"/>
    <p:sldId id="515" r:id="rId30"/>
    <p:sldId id="545" r:id="rId31"/>
    <p:sldId id="518" r:id="rId32"/>
    <p:sldId id="552" r:id="rId33"/>
    <p:sldId id="553" r:id="rId34"/>
    <p:sldId id="554" r:id="rId35"/>
    <p:sldId id="555" r:id="rId36"/>
    <p:sldId id="517" r:id="rId37"/>
    <p:sldId id="520" r:id="rId38"/>
    <p:sldId id="519" r:id="rId39"/>
    <p:sldId id="521" r:id="rId40"/>
    <p:sldId id="522" r:id="rId41"/>
    <p:sldId id="523" r:id="rId42"/>
    <p:sldId id="524" r:id="rId43"/>
    <p:sldId id="526" r:id="rId44"/>
    <p:sldId id="525" r:id="rId45"/>
    <p:sldId id="527" r:id="rId46"/>
    <p:sldId id="529" r:id="rId47"/>
    <p:sldId id="528" r:id="rId48"/>
    <p:sldId id="530" r:id="rId49"/>
    <p:sldId id="546" r:id="rId50"/>
    <p:sldId id="550" r:id="rId51"/>
    <p:sldId id="547" r:id="rId52"/>
    <p:sldId id="548" r:id="rId53"/>
    <p:sldId id="54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FF"/>
    <a:srgbClr val="F3F2F3"/>
    <a:srgbClr val="2E6CA4"/>
    <a:srgbClr val="FFFFFF"/>
    <a:srgbClr val="356DE6"/>
    <a:srgbClr val="1288B7"/>
    <a:srgbClr val="38A6E2"/>
    <a:srgbClr val="5197D7"/>
    <a:srgbClr val="002060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B34691-D4F0-48CF-B37D-FD244D368237}" type="doc">
      <dgm:prSet loTypeId="urn:microsoft.com/office/officeart/2005/8/layout/p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E3B63B-A6D5-4FA2-8987-A59A53B3B385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Failure of CI/CD Pipelines</a:t>
          </a:r>
          <a:endParaRPr lang="en-US" dirty="0">
            <a:latin typeface="Candara" panose="020E0502030303020204" pitchFamily="34" charset="0"/>
          </a:endParaRPr>
        </a:p>
      </dgm:t>
    </dgm:pt>
    <dgm:pt modelId="{FBD6D367-9191-468E-97EA-695390BC9C53}" type="parTrans" cxnId="{A13A2DEF-6348-4940-86A7-50F4746A26A0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47B86947-ED4E-4886-9D88-E754FEABAD46}" type="sibTrans" cxnId="{A13A2DEF-6348-4940-86A7-50F4746A26A0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626EA35E-1B84-4002-8F43-060E397F06F3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Application Issues</a:t>
          </a:r>
          <a:endParaRPr lang="en-US" dirty="0">
            <a:latin typeface="Candara" panose="020E0502030303020204" pitchFamily="34" charset="0"/>
          </a:endParaRPr>
        </a:p>
      </dgm:t>
    </dgm:pt>
    <dgm:pt modelId="{E1F238EB-CE95-45A1-9B6C-74110299F0F5}" type="parTrans" cxnId="{70AE018B-4EF5-4571-8E39-14E797227E42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83F18808-CAD2-43FC-BB82-B1A0EB9BCFE6}" type="sibTrans" cxnId="{70AE018B-4EF5-4571-8E39-14E797227E42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D6171614-42A2-47F3-8DB3-0DBA2FBFB2B6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Infrastructure Issues</a:t>
          </a:r>
          <a:endParaRPr lang="en-US" dirty="0">
            <a:latin typeface="Candara" panose="020E0502030303020204" pitchFamily="34" charset="0"/>
          </a:endParaRPr>
        </a:p>
      </dgm:t>
    </dgm:pt>
    <dgm:pt modelId="{B0B38927-AC80-48E6-ADFA-0EEF73C3AEB0}" type="parTrans" cxnId="{F009C50C-6F8B-46DC-8F4A-9D648E5A18D5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BEBF35D1-A791-4738-A64D-3ECAD50C9966}" type="sibTrans" cxnId="{F009C50C-6F8B-46DC-8F4A-9D648E5A18D5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403C7FF9-5C5A-49B6-8F12-112CA38B4B8F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Static Code Analysis</a:t>
          </a:r>
          <a:endParaRPr lang="en-US" dirty="0">
            <a:latin typeface="Candara" panose="020E0502030303020204" pitchFamily="34" charset="0"/>
          </a:endParaRPr>
        </a:p>
      </dgm:t>
    </dgm:pt>
    <dgm:pt modelId="{9A82D756-BCAF-42BB-AFB9-5C105E5A1E12}" type="parTrans" cxnId="{1395A008-FC03-4F20-B679-660B30334931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9128C4E4-138E-4D0F-B606-C3C29FFA38F2}" type="sibTrans" cxnId="{1395A008-FC03-4F20-B679-660B30334931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18649F2-805D-4497-B403-F825048297C9}" type="pres">
      <dgm:prSet presAssocID="{D9B34691-D4F0-48CF-B37D-FD244D3682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A9DA7F-9E63-4184-9439-701E6BC191EF}" type="pres">
      <dgm:prSet presAssocID="{B6E3B63B-A6D5-4FA2-8987-A59A53B3B385}" presName="compNode" presStyleCnt="0"/>
      <dgm:spPr/>
    </dgm:pt>
    <dgm:pt modelId="{62232D7D-CF46-4C17-94BC-250F50B8708C}" type="pres">
      <dgm:prSet presAssocID="{B6E3B63B-A6D5-4FA2-8987-A59A53B3B385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  <dgm:t>
        <a:bodyPr/>
        <a:lstStyle/>
        <a:p>
          <a:endParaRPr lang="en-US"/>
        </a:p>
      </dgm:t>
    </dgm:pt>
    <dgm:pt modelId="{3832F963-F685-4BB0-BB95-C69BF77750C7}" type="pres">
      <dgm:prSet presAssocID="{B6E3B63B-A6D5-4FA2-8987-A59A53B3B385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7850E8-3CB4-4EE8-890A-0899A16470C0}" type="pres">
      <dgm:prSet presAssocID="{47B86947-ED4E-4886-9D88-E754FEABAD4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A698CF7-7E1A-4420-87E9-E5F28147BB16}" type="pres">
      <dgm:prSet presAssocID="{626EA35E-1B84-4002-8F43-060E397F06F3}" presName="compNode" presStyleCnt="0"/>
      <dgm:spPr/>
    </dgm:pt>
    <dgm:pt modelId="{961F3B39-601D-4F88-ACD2-851D5523FA9C}" type="pres">
      <dgm:prSet presAssocID="{626EA35E-1B84-4002-8F43-060E397F06F3}" presName="pict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DC324EAB-74A0-4197-AC3B-4B273ECFCED2}" type="pres">
      <dgm:prSet presAssocID="{626EA35E-1B84-4002-8F43-060E397F06F3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3270D7-6EFA-4E86-87D1-3B7F2E91BE38}" type="pres">
      <dgm:prSet presAssocID="{83F18808-CAD2-43FC-BB82-B1A0EB9BCFE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CA20C31-4134-4CF0-AEC1-C87BADB05FCD}" type="pres">
      <dgm:prSet presAssocID="{D6171614-42A2-47F3-8DB3-0DBA2FBFB2B6}" presName="compNode" presStyleCnt="0"/>
      <dgm:spPr/>
    </dgm:pt>
    <dgm:pt modelId="{02CEC669-757E-446D-809D-5DAD0BAEC10A}" type="pres">
      <dgm:prSet presAssocID="{D6171614-42A2-47F3-8DB3-0DBA2FBFB2B6}" presName="pict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9EEEAA8F-317B-4DEC-BBE9-99B7E2B037A4}" type="pres">
      <dgm:prSet presAssocID="{D6171614-42A2-47F3-8DB3-0DBA2FBFB2B6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838A33-A0F8-4175-92E1-D72C15F6DC8D}" type="pres">
      <dgm:prSet presAssocID="{BEBF35D1-A791-4738-A64D-3ECAD50C996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98FD94E-5BDF-4CD8-8DB5-D256DB4DD160}" type="pres">
      <dgm:prSet presAssocID="{403C7FF9-5C5A-49B6-8F12-112CA38B4B8F}" presName="compNode" presStyleCnt="0"/>
      <dgm:spPr/>
    </dgm:pt>
    <dgm:pt modelId="{2B1D3EF5-A032-4C39-9244-257D5F3FBFAF}" type="pres">
      <dgm:prSet presAssocID="{403C7FF9-5C5A-49B6-8F12-112CA38B4B8F}" presName="pict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07482AFE-F869-447A-9CD9-7173BB403D6F}" type="pres">
      <dgm:prSet presAssocID="{403C7FF9-5C5A-49B6-8F12-112CA38B4B8F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C17307-169E-48FA-9F1E-3ADE4EE063A2}" type="presOf" srcId="{83F18808-CAD2-43FC-BB82-B1A0EB9BCFE6}" destId="{3B3270D7-6EFA-4E86-87D1-3B7F2E91BE38}" srcOrd="0" destOrd="0" presId="urn:microsoft.com/office/officeart/2005/8/layout/pList1"/>
    <dgm:cxn modelId="{1395A008-FC03-4F20-B679-660B30334931}" srcId="{D9B34691-D4F0-48CF-B37D-FD244D368237}" destId="{403C7FF9-5C5A-49B6-8F12-112CA38B4B8F}" srcOrd="3" destOrd="0" parTransId="{9A82D756-BCAF-42BB-AFB9-5C105E5A1E12}" sibTransId="{9128C4E4-138E-4D0F-B606-C3C29FFA38F2}"/>
    <dgm:cxn modelId="{C7D83140-4607-4E1E-A2BB-2429B9BA2E9A}" type="presOf" srcId="{403C7FF9-5C5A-49B6-8F12-112CA38B4B8F}" destId="{07482AFE-F869-447A-9CD9-7173BB403D6F}" srcOrd="0" destOrd="0" presId="urn:microsoft.com/office/officeart/2005/8/layout/pList1"/>
    <dgm:cxn modelId="{DF3FF208-4C98-40C5-A719-4C3EAF167BCB}" type="presOf" srcId="{B6E3B63B-A6D5-4FA2-8987-A59A53B3B385}" destId="{3832F963-F685-4BB0-BB95-C69BF77750C7}" srcOrd="0" destOrd="0" presId="urn:microsoft.com/office/officeart/2005/8/layout/pList1"/>
    <dgm:cxn modelId="{F009C50C-6F8B-46DC-8F4A-9D648E5A18D5}" srcId="{D9B34691-D4F0-48CF-B37D-FD244D368237}" destId="{D6171614-42A2-47F3-8DB3-0DBA2FBFB2B6}" srcOrd="2" destOrd="0" parTransId="{B0B38927-AC80-48E6-ADFA-0EEF73C3AEB0}" sibTransId="{BEBF35D1-A791-4738-A64D-3ECAD50C9966}"/>
    <dgm:cxn modelId="{70AE018B-4EF5-4571-8E39-14E797227E42}" srcId="{D9B34691-D4F0-48CF-B37D-FD244D368237}" destId="{626EA35E-1B84-4002-8F43-060E397F06F3}" srcOrd="1" destOrd="0" parTransId="{E1F238EB-CE95-45A1-9B6C-74110299F0F5}" sibTransId="{83F18808-CAD2-43FC-BB82-B1A0EB9BCFE6}"/>
    <dgm:cxn modelId="{F009C344-8F33-47F6-A829-64EEC2AE09F8}" type="presOf" srcId="{47B86947-ED4E-4886-9D88-E754FEABAD46}" destId="{9B7850E8-3CB4-4EE8-890A-0899A16470C0}" srcOrd="0" destOrd="0" presId="urn:microsoft.com/office/officeart/2005/8/layout/pList1"/>
    <dgm:cxn modelId="{47CF3A93-9000-4A06-AFDF-21747EDA61C9}" type="presOf" srcId="{BEBF35D1-A791-4738-A64D-3ECAD50C9966}" destId="{98838A33-A0F8-4175-92E1-D72C15F6DC8D}" srcOrd="0" destOrd="0" presId="urn:microsoft.com/office/officeart/2005/8/layout/pList1"/>
    <dgm:cxn modelId="{ACA7902B-E441-48B4-BEB9-EDB46B456004}" type="presOf" srcId="{D9B34691-D4F0-48CF-B37D-FD244D368237}" destId="{518649F2-805D-4497-B403-F825048297C9}" srcOrd="0" destOrd="0" presId="urn:microsoft.com/office/officeart/2005/8/layout/pList1"/>
    <dgm:cxn modelId="{A13A2DEF-6348-4940-86A7-50F4746A26A0}" srcId="{D9B34691-D4F0-48CF-B37D-FD244D368237}" destId="{B6E3B63B-A6D5-4FA2-8987-A59A53B3B385}" srcOrd="0" destOrd="0" parTransId="{FBD6D367-9191-468E-97EA-695390BC9C53}" sibTransId="{47B86947-ED4E-4886-9D88-E754FEABAD46}"/>
    <dgm:cxn modelId="{9A66CB42-4A38-4FB3-BF25-C759222399B0}" type="presOf" srcId="{D6171614-42A2-47F3-8DB3-0DBA2FBFB2B6}" destId="{9EEEAA8F-317B-4DEC-BBE9-99B7E2B037A4}" srcOrd="0" destOrd="0" presId="urn:microsoft.com/office/officeart/2005/8/layout/pList1"/>
    <dgm:cxn modelId="{52FA493B-B92A-4BA6-A808-D92357CC6A35}" type="presOf" srcId="{626EA35E-1B84-4002-8F43-060E397F06F3}" destId="{DC324EAB-74A0-4197-AC3B-4B273ECFCED2}" srcOrd="0" destOrd="0" presId="urn:microsoft.com/office/officeart/2005/8/layout/pList1"/>
    <dgm:cxn modelId="{EECD201F-9B7C-4C18-B602-1A5245550F45}" type="presParOf" srcId="{518649F2-805D-4497-B403-F825048297C9}" destId="{3EA9DA7F-9E63-4184-9439-701E6BC191EF}" srcOrd="0" destOrd="0" presId="urn:microsoft.com/office/officeart/2005/8/layout/pList1"/>
    <dgm:cxn modelId="{C42DC815-23DC-44F3-8FB3-9051F8F681AA}" type="presParOf" srcId="{3EA9DA7F-9E63-4184-9439-701E6BC191EF}" destId="{62232D7D-CF46-4C17-94BC-250F50B8708C}" srcOrd="0" destOrd="0" presId="urn:microsoft.com/office/officeart/2005/8/layout/pList1"/>
    <dgm:cxn modelId="{06885412-60F1-4179-9D45-E53BB4EA3A2E}" type="presParOf" srcId="{3EA9DA7F-9E63-4184-9439-701E6BC191EF}" destId="{3832F963-F685-4BB0-BB95-C69BF77750C7}" srcOrd="1" destOrd="0" presId="urn:microsoft.com/office/officeart/2005/8/layout/pList1"/>
    <dgm:cxn modelId="{330F7A28-A9CC-488F-9A61-0B0628ABBA2D}" type="presParOf" srcId="{518649F2-805D-4497-B403-F825048297C9}" destId="{9B7850E8-3CB4-4EE8-890A-0899A16470C0}" srcOrd="1" destOrd="0" presId="urn:microsoft.com/office/officeart/2005/8/layout/pList1"/>
    <dgm:cxn modelId="{38120517-4686-43E9-B404-0BC0B64B57B3}" type="presParOf" srcId="{518649F2-805D-4497-B403-F825048297C9}" destId="{EA698CF7-7E1A-4420-87E9-E5F28147BB16}" srcOrd="2" destOrd="0" presId="urn:microsoft.com/office/officeart/2005/8/layout/pList1"/>
    <dgm:cxn modelId="{8A82AEB6-7A66-479D-B59D-5020270BACC4}" type="presParOf" srcId="{EA698CF7-7E1A-4420-87E9-E5F28147BB16}" destId="{961F3B39-601D-4F88-ACD2-851D5523FA9C}" srcOrd="0" destOrd="0" presId="urn:microsoft.com/office/officeart/2005/8/layout/pList1"/>
    <dgm:cxn modelId="{FEA74F50-FE9F-4F13-8D9E-027436AC1E48}" type="presParOf" srcId="{EA698CF7-7E1A-4420-87E9-E5F28147BB16}" destId="{DC324EAB-74A0-4197-AC3B-4B273ECFCED2}" srcOrd="1" destOrd="0" presId="urn:microsoft.com/office/officeart/2005/8/layout/pList1"/>
    <dgm:cxn modelId="{F6DC98CB-E0CE-4C99-BB27-8CADDD332245}" type="presParOf" srcId="{518649F2-805D-4497-B403-F825048297C9}" destId="{3B3270D7-6EFA-4E86-87D1-3B7F2E91BE38}" srcOrd="3" destOrd="0" presId="urn:microsoft.com/office/officeart/2005/8/layout/pList1"/>
    <dgm:cxn modelId="{B767F769-38ED-4016-A613-DA2618C1E05F}" type="presParOf" srcId="{518649F2-805D-4497-B403-F825048297C9}" destId="{BCA20C31-4134-4CF0-AEC1-C87BADB05FCD}" srcOrd="4" destOrd="0" presId="urn:microsoft.com/office/officeart/2005/8/layout/pList1"/>
    <dgm:cxn modelId="{51CB3D5A-8703-40F3-8A57-B72661B506F3}" type="presParOf" srcId="{BCA20C31-4134-4CF0-AEC1-C87BADB05FCD}" destId="{02CEC669-757E-446D-809D-5DAD0BAEC10A}" srcOrd="0" destOrd="0" presId="urn:microsoft.com/office/officeart/2005/8/layout/pList1"/>
    <dgm:cxn modelId="{B20DD0F9-3C6B-4309-9E95-A6E645F0AEBB}" type="presParOf" srcId="{BCA20C31-4134-4CF0-AEC1-C87BADB05FCD}" destId="{9EEEAA8F-317B-4DEC-BBE9-99B7E2B037A4}" srcOrd="1" destOrd="0" presId="urn:microsoft.com/office/officeart/2005/8/layout/pList1"/>
    <dgm:cxn modelId="{622C7C4D-C187-426A-B908-19E4B759F833}" type="presParOf" srcId="{518649F2-805D-4497-B403-F825048297C9}" destId="{98838A33-A0F8-4175-92E1-D72C15F6DC8D}" srcOrd="5" destOrd="0" presId="urn:microsoft.com/office/officeart/2005/8/layout/pList1"/>
    <dgm:cxn modelId="{F9C823F3-C802-4AAE-9C83-58E5EB470656}" type="presParOf" srcId="{518649F2-805D-4497-B403-F825048297C9}" destId="{B98FD94E-5BDF-4CD8-8DB5-D256DB4DD160}" srcOrd="6" destOrd="0" presId="urn:microsoft.com/office/officeart/2005/8/layout/pList1"/>
    <dgm:cxn modelId="{15B9CD17-1DFF-418C-AC69-E9C8828EAC1E}" type="presParOf" srcId="{B98FD94E-5BDF-4CD8-8DB5-D256DB4DD160}" destId="{2B1D3EF5-A032-4C39-9244-257D5F3FBFAF}" srcOrd="0" destOrd="0" presId="urn:microsoft.com/office/officeart/2005/8/layout/pList1"/>
    <dgm:cxn modelId="{16F62D63-3EE5-4B83-9F55-AB20DD4F9EEB}" type="presParOf" srcId="{B98FD94E-5BDF-4CD8-8DB5-D256DB4DD160}" destId="{07482AFE-F869-447A-9CD9-7173BB403D6F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2C240E-C2E8-475F-A1A6-063D682CF7B1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75446A2-9121-4D70-968E-17D47BFD9E83}">
      <dgm:prSet phldrT="[Text]" custT="1"/>
      <dgm:spPr/>
      <dgm:t>
        <a:bodyPr/>
        <a:lstStyle/>
        <a:p>
          <a:r>
            <a:rPr lang="en-US" sz="4000" dirty="0" smtClean="0">
              <a:latin typeface="Candara" panose="020E0502030303020204" pitchFamily="34" charset="0"/>
            </a:rPr>
            <a:t>Infrastructure Monitoring</a:t>
          </a:r>
          <a:endParaRPr lang="en-US" sz="4000" dirty="0">
            <a:latin typeface="Candara" panose="020E0502030303020204" pitchFamily="34" charset="0"/>
          </a:endParaRPr>
        </a:p>
      </dgm:t>
    </dgm:pt>
    <dgm:pt modelId="{152C10AD-0FAD-40B7-B922-3181811F2767}" type="parTrans" cxnId="{C96A6833-A465-4706-9EE8-F6A829D06284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998B2A11-313C-4F9F-BE40-0C33C466D335}" type="sibTrans" cxnId="{C96A6833-A465-4706-9EE8-F6A829D06284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CD822CD5-330F-46FF-ADAD-215308426A50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Nagios and Prometheus</a:t>
          </a:r>
          <a:endParaRPr lang="en-US" dirty="0">
            <a:latin typeface="Candara" panose="020E0502030303020204" pitchFamily="34" charset="0"/>
          </a:endParaRPr>
        </a:p>
      </dgm:t>
    </dgm:pt>
    <dgm:pt modelId="{11AE2D70-A30D-4685-9319-1F029BC1AE09}" type="parTrans" cxnId="{7C94FD0C-4776-4C42-8F98-9A4B5528892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EECF9ED8-6B25-439C-8D3F-1401B72C9B0A}" type="sibTrans" cxnId="{7C94FD0C-4776-4C42-8F98-9A4B5528892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AD176FC5-D470-46A7-960D-22A336E3FCF8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Application Monitoring</a:t>
          </a:r>
          <a:endParaRPr lang="en-US" dirty="0">
            <a:latin typeface="Candara" panose="020E0502030303020204" pitchFamily="34" charset="0"/>
          </a:endParaRPr>
        </a:p>
      </dgm:t>
    </dgm:pt>
    <dgm:pt modelId="{7757678B-A210-4A8F-8DFA-85C934C8C38F}" type="parTrans" cxnId="{BB3DD583-988C-462E-9382-47AA4C063683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E136109F-3C4F-4DD8-AFCF-20EA807BF7DC}" type="sibTrans" cxnId="{BB3DD583-988C-462E-9382-47AA4C063683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4DB3BBC7-1A56-4E1F-BC56-6577A435073B}">
      <dgm:prSet phldrT="[Text]"/>
      <dgm:spPr/>
      <dgm:t>
        <a:bodyPr/>
        <a:lstStyle/>
        <a:p>
          <a:r>
            <a:rPr lang="en-US" dirty="0" err="1" smtClean="0">
              <a:latin typeface="Candara" panose="020E0502030303020204" pitchFamily="34" charset="0"/>
            </a:rPr>
            <a:t>Datadog</a:t>
          </a:r>
          <a:r>
            <a:rPr lang="en-US" dirty="0" smtClean="0">
              <a:latin typeface="Candara" panose="020E0502030303020204" pitchFamily="34" charset="0"/>
            </a:rPr>
            <a:t> and </a:t>
          </a:r>
          <a:r>
            <a:rPr lang="en-US" dirty="0" err="1" smtClean="0">
              <a:latin typeface="Candara" panose="020E0502030303020204" pitchFamily="34" charset="0"/>
            </a:rPr>
            <a:t>Splunk</a:t>
          </a:r>
          <a:endParaRPr lang="en-US" dirty="0">
            <a:latin typeface="Candara" panose="020E0502030303020204" pitchFamily="34" charset="0"/>
          </a:endParaRPr>
        </a:p>
      </dgm:t>
    </dgm:pt>
    <dgm:pt modelId="{CCA0B086-E83F-431D-AA5E-6FD983D00ACE}" type="parTrans" cxnId="{C52540E9-8BBA-48A0-93F3-C62D8C95F969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6851CF98-AE28-4AB4-8425-0CBFED2A28D3}" type="sibTrans" cxnId="{C52540E9-8BBA-48A0-93F3-C62D8C95F969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06DA96CC-1BD5-4C1B-AF6F-684F457A95A4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Network Monitoring</a:t>
          </a:r>
          <a:endParaRPr lang="en-US" dirty="0">
            <a:latin typeface="Candara" panose="020E0502030303020204" pitchFamily="34" charset="0"/>
          </a:endParaRPr>
        </a:p>
      </dgm:t>
    </dgm:pt>
    <dgm:pt modelId="{E310CD96-2CDA-4742-B12A-DF7DFB9E361C}" type="parTrans" cxnId="{37A6159B-7CC6-424C-8B86-55A19A4E2E67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3D744FA4-8713-4A2A-AE48-383CA9E322A1}" type="sibTrans" cxnId="{37A6159B-7CC6-424C-8B86-55A19A4E2E67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64D1EE7B-567B-49DD-A2DB-0C8807E85B01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Wireshark and </a:t>
          </a:r>
          <a:r>
            <a:rPr lang="en-US" dirty="0" err="1" smtClean="0">
              <a:latin typeface="Candara" panose="020E0502030303020204" pitchFamily="34" charset="0"/>
            </a:rPr>
            <a:t>NMap</a:t>
          </a:r>
          <a:endParaRPr lang="en-US" dirty="0">
            <a:latin typeface="Candara" panose="020E0502030303020204" pitchFamily="34" charset="0"/>
          </a:endParaRPr>
        </a:p>
      </dgm:t>
    </dgm:pt>
    <dgm:pt modelId="{BC3AED70-916D-40B0-A598-39C16CE84D2B}" type="parTrans" cxnId="{4159D77C-1555-4D1F-8AE4-AE2DFD4B735D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ECC4454E-2143-4AE0-BB4C-2E41DAAAEAAC}" type="sibTrans" cxnId="{4159D77C-1555-4D1F-8AE4-AE2DFD4B735D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91D3F38-B876-44D1-9931-1533B01C2569}" type="pres">
      <dgm:prSet presAssocID="{5C2C240E-C2E8-475F-A1A6-063D682CF7B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BEF5E4-32CA-4A84-92DC-5D1F3C9D79E5}" type="pres">
      <dgm:prSet presAssocID="{675446A2-9121-4D70-968E-17D47BFD9E83}" presName="parentText" presStyleLbl="node1" presStyleIdx="0" presStyleCnt="3" custScaleY="708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425DA-E511-4CB7-A4DF-A9F355444350}" type="pres">
      <dgm:prSet presAssocID="{675446A2-9121-4D70-968E-17D47BFD9E83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4BB776-AACB-4B27-9EB3-A2E36A0D62E9}" type="pres">
      <dgm:prSet presAssocID="{AD176FC5-D470-46A7-960D-22A336E3FCF8}" presName="parentText" presStyleLbl="node1" presStyleIdx="1" presStyleCnt="3" custScaleY="708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8FB13-612D-43C9-8B34-D27AC0889CF5}" type="pres">
      <dgm:prSet presAssocID="{AD176FC5-D470-46A7-960D-22A336E3FCF8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078EED-6312-44A0-9DC7-F6DC1F209231}" type="pres">
      <dgm:prSet presAssocID="{06DA96CC-1BD5-4C1B-AF6F-684F457A95A4}" presName="parentText" presStyleLbl="node1" presStyleIdx="2" presStyleCnt="3" custScaleY="708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BA06E-7018-4119-A062-FACB14533DEB}" type="pres">
      <dgm:prSet presAssocID="{06DA96CC-1BD5-4C1B-AF6F-684F457A95A4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12111D-DA7A-4D35-9904-C64A40FFB491}" type="presOf" srcId="{AD176FC5-D470-46A7-960D-22A336E3FCF8}" destId="{7D4BB776-AACB-4B27-9EB3-A2E36A0D62E9}" srcOrd="0" destOrd="0" presId="urn:microsoft.com/office/officeart/2005/8/layout/vList2"/>
    <dgm:cxn modelId="{8ECA9536-468A-496A-BDA3-82B9F4829A4F}" type="presOf" srcId="{5C2C240E-C2E8-475F-A1A6-063D682CF7B1}" destId="{591D3F38-B876-44D1-9931-1533B01C2569}" srcOrd="0" destOrd="0" presId="urn:microsoft.com/office/officeart/2005/8/layout/vList2"/>
    <dgm:cxn modelId="{786AD3A0-C51D-42E4-8104-C68CFF9C1BAE}" type="presOf" srcId="{64D1EE7B-567B-49DD-A2DB-0C8807E85B01}" destId="{5FBBA06E-7018-4119-A062-FACB14533DEB}" srcOrd="0" destOrd="0" presId="urn:microsoft.com/office/officeart/2005/8/layout/vList2"/>
    <dgm:cxn modelId="{BB3DD583-988C-462E-9382-47AA4C063683}" srcId="{5C2C240E-C2E8-475F-A1A6-063D682CF7B1}" destId="{AD176FC5-D470-46A7-960D-22A336E3FCF8}" srcOrd="1" destOrd="0" parTransId="{7757678B-A210-4A8F-8DFA-85C934C8C38F}" sibTransId="{E136109F-3C4F-4DD8-AFCF-20EA807BF7DC}"/>
    <dgm:cxn modelId="{E9E3C79A-1A3C-4DB1-B67D-0290B46466A8}" type="presOf" srcId="{CD822CD5-330F-46FF-ADAD-215308426A50}" destId="{035425DA-E511-4CB7-A4DF-A9F355444350}" srcOrd="0" destOrd="0" presId="urn:microsoft.com/office/officeart/2005/8/layout/vList2"/>
    <dgm:cxn modelId="{62C234DB-38ED-4479-AC54-1B7E84FB51D6}" type="presOf" srcId="{06DA96CC-1BD5-4C1B-AF6F-684F457A95A4}" destId="{32078EED-6312-44A0-9DC7-F6DC1F209231}" srcOrd="0" destOrd="0" presId="urn:microsoft.com/office/officeart/2005/8/layout/vList2"/>
    <dgm:cxn modelId="{8AB13951-634A-488A-A74E-17EBA7356864}" type="presOf" srcId="{4DB3BBC7-1A56-4E1F-BC56-6577A435073B}" destId="{0078FB13-612D-43C9-8B34-D27AC0889CF5}" srcOrd="0" destOrd="0" presId="urn:microsoft.com/office/officeart/2005/8/layout/vList2"/>
    <dgm:cxn modelId="{4159D77C-1555-4D1F-8AE4-AE2DFD4B735D}" srcId="{06DA96CC-1BD5-4C1B-AF6F-684F457A95A4}" destId="{64D1EE7B-567B-49DD-A2DB-0C8807E85B01}" srcOrd="0" destOrd="0" parTransId="{BC3AED70-916D-40B0-A598-39C16CE84D2B}" sibTransId="{ECC4454E-2143-4AE0-BB4C-2E41DAAAEAAC}"/>
    <dgm:cxn modelId="{C52540E9-8BBA-48A0-93F3-C62D8C95F969}" srcId="{AD176FC5-D470-46A7-960D-22A336E3FCF8}" destId="{4DB3BBC7-1A56-4E1F-BC56-6577A435073B}" srcOrd="0" destOrd="0" parTransId="{CCA0B086-E83F-431D-AA5E-6FD983D00ACE}" sibTransId="{6851CF98-AE28-4AB4-8425-0CBFED2A28D3}"/>
    <dgm:cxn modelId="{37A6159B-7CC6-424C-8B86-55A19A4E2E67}" srcId="{5C2C240E-C2E8-475F-A1A6-063D682CF7B1}" destId="{06DA96CC-1BD5-4C1B-AF6F-684F457A95A4}" srcOrd="2" destOrd="0" parTransId="{E310CD96-2CDA-4742-B12A-DF7DFB9E361C}" sibTransId="{3D744FA4-8713-4A2A-AE48-383CA9E322A1}"/>
    <dgm:cxn modelId="{C96A6833-A465-4706-9EE8-F6A829D06284}" srcId="{5C2C240E-C2E8-475F-A1A6-063D682CF7B1}" destId="{675446A2-9121-4D70-968E-17D47BFD9E83}" srcOrd="0" destOrd="0" parTransId="{152C10AD-0FAD-40B7-B922-3181811F2767}" sibTransId="{998B2A11-313C-4F9F-BE40-0C33C466D335}"/>
    <dgm:cxn modelId="{64292311-6502-4087-8F1C-7CA01044DB4F}" type="presOf" srcId="{675446A2-9121-4D70-968E-17D47BFD9E83}" destId="{01BEF5E4-32CA-4A84-92DC-5D1F3C9D79E5}" srcOrd="0" destOrd="0" presId="urn:microsoft.com/office/officeart/2005/8/layout/vList2"/>
    <dgm:cxn modelId="{7C94FD0C-4776-4C42-8F98-9A4B5528892C}" srcId="{675446A2-9121-4D70-968E-17D47BFD9E83}" destId="{CD822CD5-330F-46FF-ADAD-215308426A50}" srcOrd="0" destOrd="0" parTransId="{11AE2D70-A30D-4685-9319-1F029BC1AE09}" sibTransId="{EECF9ED8-6B25-439C-8D3F-1401B72C9B0A}"/>
    <dgm:cxn modelId="{597A0B2D-5DF7-447A-B795-C0C9B498FA3A}" type="presParOf" srcId="{591D3F38-B876-44D1-9931-1533B01C2569}" destId="{01BEF5E4-32CA-4A84-92DC-5D1F3C9D79E5}" srcOrd="0" destOrd="0" presId="urn:microsoft.com/office/officeart/2005/8/layout/vList2"/>
    <dgm:cxn modelId="{076B72BE-1F42-4A5B-8ECA-38647C54BF76}" type="presParOf" srcId="{591D3F38-B876-44D1-9931-1533B01C2569}" destId="{035425DA-E511-4CB7-A4DF-A9F355444350}" srcOrd="1" destOrd="0" presId="urn:microsoft.com/office/officeart/2005/8/layout/vList2"/>
    <dgm:cxn modelId="{1ED50769-1CC7-4BB8-9D2F-B75C1338F7A7}" type="presParOf" srcId="{591D3F38-B876-44D1-9931-1533B01C2569}" destId="{7D4BB776-AACB-4B27-9EB3-A2E36A0D62E9}" srcOrd="2" destOrd="0" presId="urn:microsoft.com/office/officeart/2005/8/layout/vList2"/>
    <dgm:cxn modelId="{7693F3FF-9A46-4D33-BB81-0A50ABC562B1}" type="presParOf" srcId="{591D3F38-B876-44D1-9931-1533B01C2569}" destId="{0078FB13-612D-43C9-8B34-D27AC0889CF5}" srcOrd="3" destOrd="0" presId="urn:microsoft.com/office/officeart/2005/8/layout/vList2"/>
    <dgm:cxn modelId="{E97BDFC4-12C1-472E-A959-5DB43F6BEE40}" type="presParOf" srcId="{591D3F38-B876-44D1-9931-1533B01C2569}" destId="{32078EED-6312-44A0-9DC7-F6DC1F209231}" srcOrd="4" destOrd="0" presId="urn:microsoft.com/office/officeart/2005/8/layout/vList2"/>
    <dgm:cxn modelId="{326C0EBC-4BD4-4008-A53E-1B169161B701}" type="presParOf" srcId="{591D3F38-B876-44D1-9931-1533B01C2569}" destId="{5FBBA06E-7018-4119-A062-FACB14533DE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232D7D-CF46-4C17-94BC-250F50B8708C}">
      <dsp:nvSpPr>
        <dsp:cNvPr id="0" name=""/>
        <dsp:cNvSpPr/>
      </dsp:nvSpPr>
      <dsp:spPr>
        <a:xfrm>
          <a:off x="5687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32F963-F685-4BB0-BB95-C69BF77750C7}">
      <dsp:nvSpPr>
        <dsp:cNvPr id="0" name=""/>
        <dsp:cNvSpPr/>
      </dsp:nvSpPr>
      <dsp:spPr>
        <a:xfrm>
          <a:off x="5687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Failure of CI/CD Pipelines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5687" y="2803682"/>
        <a:ext cx="2706731" cy="1004197"/>
      </dsp:txXfrm>
    </dsp:sp>
    <dsp:sp modelId="{961F3B39-601D-4F88-ACD2-851D5523FA9C}">
      <dsp:nvSpPr>
        <dsp:cNvPr id="0" name=""/>
        <dsp:cNvSpPr/>
      </dsp:nvSpPr>
      <dsp:spPr>
        <a:xfrm>
          <a:off x="2983206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324EAB-74A0-4197-AC3B-4B273ECFCED2}">
      <dsp:nvSpPr>
        <dsp:cNvPr id="0" name=""/>
        <dsp:cNvSpPr/>
      </dsp:nvSpPr>
      <dsp:spPr>
        <a:xfrm>
          <a:off x="2983206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Application Issues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2983206" y="2803682"/>
        <a:ext cx="2706731" cy="1004197"/>
      </dsp:txXfrm>
    </dsp:sp>
    <dsp:sp modelId="{02CEC669-757E-446D-809D-5DAD0BAEC10A}">
      <dsp:nvSpPr>
        <dsp:cNvPr id="0" name=""/>
        <dsp:cNvSpPr/>
      </dsp:nvSpPr>
      <dsp:spPr>
        <a:xfrm>
          <a:off x="5960724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EEAA8F-317B-4DEC-BBE9-99B7E2B037A4}">
      <dsp:nvSpPr>
        <dsp:cNvPr id="0" name=""/>
        <dsp:cNvSpPr/>
      </dsp:nvSpPr>
      <dsp:spPr>
        <a:xfrm>
          <a:off x="5960724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Infrastructure Issues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5960724" y="2803682"/>
        <a:ext cx="2706731" cy="1004197"/>
      </dsp:txXfrm>
    </dsp:sp>
    <dsp:sp modelId="{2B1D3EF5-A032-4C39-9244-257D5F3FBFAF}">
      <dsp:nvSpPr>
        <dsp:cNvPr id="0" name=""/>
        <dsp:cNvSpPr/>
      </dsp:nvSpPr>
      <dsp:spPr>
        <a:xfrm>
          <a:off x="8938242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482AFE-F869-447A-9CD9-7173BB403D6F}">
      <dsp:nvSpPr>
        <dsp:cNvPr id="0" name=""/>
        <dsp:cNvSpPr/>
      </dsp:nvSpPr>
      <dsp:spPr>
        <a:xfrm>
          <a:off x="8938242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Static Code Analysis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8938242" y="2803682"/>
        <a:ext cx="2706731" cy="10041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BEF5E4-32CA-4A84-92DC-5D1F3C9D79E5}">
      <dsp:nvSpPr>
        <dsp:cNvPr id="0" name=""/>
        <dsp:cNvSpPr/>
      </dsp:nvSpPr>
      <dsp:spPr>
        <a:xfrm>
          <a:off x="0" y="41478"/>
          <a:ext cx="8128000" cy="9008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Candara" panose="020E0502030303020204" pitchFamily="34" charset="0"/>
            </a:rPr>
            <a:t>Infrastructure Monitoring</a:t>
          </a:r>
          <a:endParaRPr lang="en-US" sz="4000" kern="1200" dirty="0">
            <a:latin typeface="Candara" panose="020E0502030303020204" pitchFamily="34" charset="0"/>
          </a:endParaRPr>
        </a:p>
      </dsp:txBody>
      <dsp:txXfrm>
        <a:off x="43978" y="85456"/>
        <a:ext cx="8040044" cy="812934"/>
      </dsp:txXfrm>
    </dsp:sp>
    <dsp:sp modelId="{035425DA-E511-4CB7-A4DF-A9F355444350}">
      <dsp:nvSpPr>
        <dsp:cNvPr id="0" name=""/>
        <dsp:cNvSpPr/>
      </dsp:nvSpPr>
      <dsp:spPr>
        <a:xfrm>
          <a:off x="0" y="942368"/>
          <a:ext cx="8128000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kern="1200" dirty="0" smtClean="0">
              <a:latin typeface="Candara" panose="020E0502030303020204" pitchFamily="34" charset="0"/>
            </a:rPr>
            <a:t>Nagios and Prometheus</a:t>
          </a:r>
          <a:endParaRPr lang="en-US" sz="2900" kern="1200" dirty="0">
            <a:latin typeface="Candara" panose="020E0502030303020204" pitchFamily="34" charset="0"/>
          </a:endParaRPr>
        </a:p>
      </dsp:txBody>
      <dsp:txXfrm>
        <a:off x="0" y="942368"/>
        <a:ext cx="8128000" cy="877680"/>
      </dsp:txXfrm>
    </dsp:sp>
    <dsp:sp modelId="{7D4BB776-AACB-4B27-9EB3-A2E36A0D62E9}">
      <dsp:nvSpPr>
        <dsp:cNvPr id="0" name=""/>
        <dsp:cNvSpPr/>
      </dsp:nvSpPr>
      <dsp:spPr>
        <a:xfrm>
          <a:off x="0" y="1820048"/>
          <a:ext cx="8128000" cy="9008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Candara" panose="020E0502030303020204" pitchFamily="34" charset="0"/>
            </a:rPr>
            <a:t>Application Monitoring</a:t>
          </a:r>
          <a:endParaRPr lang="en-US" sz="3700" kern="1200" dirty="0">
            <a:latin typeface="Candara" panose="020E0502030303020204" pitchFamily="34" charset="0"/>
          </a:endParaRPr>
        </a:p>
      </dsp:txBody>
      <dsp:txXfrm>
        <a:off x="43978" y="1864026"/>
        <a:ext cx="8040044" cy="812934"/>
      </dsp:txXfrm>
    </dsp:sp>
    <dsp:sp modelId="{0078FB13-612D-43C9-8B34-D27AC0889CF5}">
      <dsp:nvSpPr>
        <dsp:cNvPr id="0" name=""/>
        <dsp:cNvSpPr/>
      </dsp:nvSpPr>
      <dsp:spPr>
        <a:xfrm>
          <a:off x="0" y="2720938"/>
          <a:ext cx="8128000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kern="1200" dirty="0" err="1" smtClean="0">
              <a:latin typeface="Candara" panose="020E0502030303020204" pitchFamily="34" charset="0"/>
            </a:rPr>
            <a:t>Datadog</a:t>
          </a:r>
          <a:r>
            <a:rPr lang="en-US" sz="2900" kern="1200" dirty="0" smtClean="0">
              <a:latin typeface="Candara" panose="020E0502030303020204" pitchFamily="34" charset="0"/>
            </a:rPr>
            <a:t> and </a:t>
          </a:r>
          <a:r>
            <a:rPr lang="en-US" sz="2900" kern="1200" dirty="0" err="1" smtClean="0">
              <a:latin typeface="Candara" panose="020E0502030303020204" pitchFamily="34" charset="0"/>
            </a:rPr>
            <a:t>Splunk</a:t>
          </a:r>
          <a:endParaRPr lang="en-US" sz="2900" kern="1200" dirty="0">
            <a:latin typeface="Candara" panose="020E0502030303020204" pitchFamily="34" charset="0"/>
          </a:endParaRPr>
        </a:p>
      </dsp:txBody>
      <dsp:txXfrm>
        <a:off x="0" y="2720938"/>
        <a:ext cx="8128000" cy="877680"/>
      </dsp:txXfrm>
    </dsp:sp>
    <dsp:sp modelId="{32078EED-6312-44A0-9DC7-F6DC1F209231}">
      <dsp:nvSpPr>
        <dsp:cNvPr id="0" name=""/>
        <dsp:cNvSpPr/>
      </dsp:nvSpPr>
      <dsp:spPr>
        <a:xfrm>
          <a:off x="0" y="3598618"/>
          <a:ext cx="8128000" cy="9008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Candara" panose="020E0502030303020204" pitchFamily="34" charset="0"/>
            </a:rPr>
            <a:t>Network Monitoring</a:t>
          </a:r>
          <a:endParaRPr lang="en-US" sz="3700" kern="1200" dirty="0">
            <a:latin typeface="Candara" panose="020E0502030303020204" pitchFamily="34" charset="0"/>
          </a:endParaRPr>
        </a:p>
      </dsp:txBody>
      <dsp:txXfrm>
        <a:off x="43978" y="3642596"/>
        <a:ext cx="8040044" cy="812934"/>
      </dsp:txXfrm>
    </dsp:sp>
    <dsp:sp modelId="{5FBBA06E-7018-4119-A062-FACB14533DEB}">
      <dsp:nvSpPr>
        <dsp:cNvPr id="0" name=""/>
        <dsp:cNvSpPr/>
      </dsp:nvSpPr>
      <dsp:spPr>
        <a:xfrm>
          <a:off x="0" y="4499508"/>
          <a:ext cx="8128000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kern="1200" dirty="0" smtClean="0">
              <a:latin typeface="Candara" panose="020E0502030303020204" pitchFamily="34" charset="0"/>
            </a:rPr>
            <a:t>Wireshark and </a:t>
          </a:r>
          <a:r>
            <a:rPr lang="en-US" sz="2900" kern="1200" dirty="0" err="1" smtClean="0">
              <a:latin typeface="Candara" panose="020E0502030303020204" pitchFamily="34" charset="0"/>
            </a:rPr>
            <a:t>NMap</a:t>
          </a:r>
          <a:endParaRPr lang="en-US" sz="2900" kern="1200" dirty="0">
            <a:latin typeface="Candara" panose="020E0502030303020204" pitchFamily="34" charset="0"/>
          </a:endParaRPr>
        </a:p>
      </dsp:txBody>
      <dsp:txXfrm>
        <a:off x="0" y="4499508"/>
        <a:ext cx="8128000" cy="877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11/6/2022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11/6/2022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11/6/2022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Monitoring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DevOps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 management</a:t>
            </a:r>
          </a:p>
          <a:p>
            <a:pPr lvl="1"/>
            <a:r>
              <a:rPr lang="en-US" dirty="0"/>
              <a:t>Quickly see the changes that cause application outage</a:t>
            </a:r>
          </a:p>
          <a:p>
            <a:r>
              <a:rPr lang="en-US" dirty="0"/>
              <a:t>Monitoring dependencies</a:t>
            </a:r>
          </a:p>
          <a:p>
            <a:pPr lvl="1"/>
            <a:r>
              <a:rPr lang="en-US" dirty="0"/>
              <a:t>You are using latest version of a external tools</a:t>
            </a:r>
          </a:p>
          <a:p>
            <a:pPr lvl="1"/>
            <a:r>
              <a:rPr lang="en-US" dirty="0"/>
              <a:t>There is an update in the third party tools </a:t>
            </a:r>
            <a:r>
              <a:rPr lang="en-US" dirty="0" smtClean="0"/>
              <a:t>and</a:t>
            </a:r>
          </a:p>
          <a:p>
            <a:pPr lvl="1"/>
            <a:r>
              <a:rPr lang="en-US" dirty="0" smtClean="0"/>
              <a:t>Monitor </a:t>
            </a:r>
            <a:r>
              <a:rPr lang="en-US" dirty="0"/>
              <a:t>if that third party tool itself is not vulnerable</a:t>
            </a:r>
          </a:p>
          <a:p>
            <a:r>
              <a:rPr lang="en-US" dirty="0"/>
              <a:t>Monitoring external </a:t>
            </a:r>
            <a:r>
              <a:rPr lang="en-US" dirty="0" smtClean="0"/>
              <a:t>tools/services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44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2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99008"/>
              </p:ext>
            </p:extLst>
          </p:nvPr>
        </p:nvGraphicFramePr>
        <p:xfrm>
          <a:off x="347663" y="1406525"/>
          <a:ext cx="11650662" cy="4746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2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ound Diagonal Corner Rectangle 5"/>
          <p:cNvSpPr/>
          <p:nvPr/>
        </p:nvSpPr>
        <p:spPr>
          <a:xfrm>
            <a:off x="1856232" y="4105656"/>
            <a:ext cx="8366760" cy="2221992"/>
          </a:xfrm>
          <a:prstGeom prst="round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Candara" panose="020E0502030303020204" pitchFamily="34" charset="0"/>
              </a:rPr>
              <a:t>Issues with CI/CD Pipelines: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Rapid introduction of performance problems and errors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Rapid introduction </a:t>
            </a:r>
            <a:r>
              <a:rPr lang="en-US" sz="2000" dirty="0" smtClean="0">
                <a:latin typeface="Candara" panose="020E0502030303020204" pitchFamily="34" charset="0"/>
              </a:rPr>
              <a:t>of new endpoints causing monitoring issues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Lengthy root cause analysis as the number of services expands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7" name="Picture 2" descr="Jenkins Pipeline Tutorial: Introduction To Continuous Delivery | Edurek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2"/>
          <a:stretch/>
        </p:blipFill>
        <p:spPr bwMode="auto">
          <a:xfrm>
            <a:off x="914455" y="1389887"/>
            <a:ext cx="10067489" cy="217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Brace 7"/>
          <p:cNvSpPr/>
          <p:nvPr/>
        </p:nvSpPr>
        <p:spPr>
          <a:xfrm rot="16200000">
            <a:off x="5600707" y="1613915"/>
            <a:ext cx="475488" cy="4343401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4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What Is the Software Development Life Cycle (SDLC) and How Does It Work? |  Synopsy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087" y="1656932"/>
            <a:ext cx="27622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850" y="3730752"/>
            <a:ext cx="2495550" cy="2495550"/>
          </a:xfrm>
        </p:spPr>
      </p:pic>
      <p:sp>
        <p:nvSpPr>
          <p:cNvPr id="8" name="Rectangle 7"/>
          <p:cNvSpPr/>
          <p:nvPr/>
        </p:nvSpPr>
        <p:spPr>
          <a:xfrm>
            <a:off x="4411568" y="1207300"/>
            <a:ext cx="160332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solidFill>
                  <a:srgbClr val="2E6CA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&lt;/&gt;</a:t>
            </a:r>
            <a:endParaRPr lang="en-US" sz="8000" b="0" cap="none" spc="0" dirty="0">
              <a:ln w="0"/>
              <a:solidFill>
                <a:srgbClr val="2E6CA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89365" y="3071864"/>
            <a:ext cx="2696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Production-like Environment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78955" y="1406567"/>
            <a:ext cx="269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Running APM solutions earlier in lifecycle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4139" y="5720576"/>
            <a:ext cx="2696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Taking corrective actions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30469" y="5382022"/>
            <a:ext cx="269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Feedback of how application will perform in production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cxnSp>
        <p:nvCxnSpPr>
          <p:cNvPr id="11" name="Elbow Connector 10"/>
          <p:cNvCxnSpPr>
            <a:stCxn id="8" idx="3"/>
            <a:endCxn id="1026" idx="1"/>
          </p:cNvCxnSpPr>
          <p:nvPr/>
        </p:nvCxnSpPr>
        <p:spPr>
          <a:xfrm>
            <a:off x="6014892" y="1869020"/>
            <a:ext cx="2809195" cy="616588"/>
          </a:xfrm>
          <a:prstGeom prst="bentConnector3">
            <a:avLst>
              <a:gd name="adj1" fmla="val 2330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9" idx="2"/>
            <a:endCxn id="7" idx="3"/>
          </p:cNvCxnSpPr>
          <p:nvPr/>
        </p:nvCxnSpPr>
        <p:spPr>
          <a:xfrm rot="5400000">
            <a:off x="6440072" y="1180747"/>
            <a:ext cx="1568109" cy="6027451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8" idx="1"/>
            <a:endCxn id="7" idx="0"/>
          </p:cNvCxnSpPr>
          <p:nvPr/>
        </p:nvCxnSpPr>
        <p:spPr>
          <a:xfrm rot="10800000" flipV="1">
            <a:off x="2962626" y="1869020"/>
            <a:ext cx="1448943" cy="1861732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038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74520" y="1799759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ndara" panose="020E0502030303020204" pitchFamily="34" charset="0"/>
              </a:rPr>
              <a:t>Server health cannot be compromised at any cost</a:t>
            </a:r>
            <a:endParaRPr lang="en-US" sz="2800" dirty="0">
              <a:latin typeface="Candara" panose="020E0502030303020204" pitchFamily="34" charset="0"/>
            </a:endParaRPr>
          </a:p>
        </p:txBody>
      </p:sp>
      <p:pic>
        <p:nvPicPr>
          <p:cNvPr id="6" name="Picture 2" descr="What Is the Software Development Life Cycle (SDLC) and How Does It Work? |  Synopsy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887" y="2915438"/>
            <a:ext cx="27622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784" y="3057607"/>
            <a:ext cx="1392936" cy="1392936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 rot="10800000">
            <a:off x="4938649" y="3273551"/>
            <a:ext cx="475488" cy="899702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14137" y="3526922"/>
            <a:ext cx="2001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Increase response time</a:t>
            </a:r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012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050" name="Picture 2" descr="Static Program Analysis: Its Usage And Limits | by Siddharth Swain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607" y="1692045"/>
            <a:ext cx="4800727" cy="320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65960" y="5177695"/>
            <a:ext cx="854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ndara" panose="020E0502030303020204" pitchFamily="34" charset="0"/>
              </a:rPr>
              <a:t>Static code analysis will give insights about your code</a:t>
            </a:r>
            <a:endParaRPr lang="en-US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04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Monitoring?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10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564" t="34353" r="35446" b="28717"/>
          <a:stretch/>
        </p:blipFill>
        <p:spPr>
          <a:xfrm>
            <a:off x="1014418" y="2084540"/>
            <a:ext cx="9690755" cy="3799003"/>
          </a:xfrm>
          <a:prstGeom prst="rect">
            <a:avLst/>
          </a:prstGeom>
        </p:spPr>
      </p:pic>
      <p:sp>
        <p:nvSpPr>
          <p:cNvPr id="7" name="Round Diagonal Corner Rectangle 6"/>
          <p:cNvSpPr/>
          <p:nvPr/>
        </p:nvSpPr>
        <p:spPr>
          <a:xfrm>
            <a:off x="420624" y="1371600"/>
            <a:ext cx="11301984" cy="548640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dirty="0" smtClean="0">
                <a:solidFill>
                  <a:schemeClr val="tx1"/>
                </a:solidFill>
                <a:latin typeface="Candara" panose="020E0502030303020204" pitchFamily="34" charset="0"/>
              </a:rPr>
              <a:t>Effective comprehensive monitoring approach is essential for visibility of your application and Infrastructure</a:t>
            </a:r>
            <a:endParaRPr lang="en-US" sz="19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26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Monitoring?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Continuous Monitoring (CM), </a:t>
            </a:r>
            <a:r>
              <a:rPr lang="en-US" dirty="0"/>
              <a:t>is an automated process by which DevOps personnel can observe and detect compliance issues and security threats during each phase of the DevOps pipeline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Once </a:t>
            </a:r>
            <a:r>
              <a:rPr lang="en-US" dirty="0"/>
              <a:t>the software is released into production, Continuous Monitoring will notify dev and QA teams in the event of specific issues arising in the prod environment.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provides feedback on what is going wrong, which allows the relevant people to work on necessary fixes as soon as possible.</a:t>
            </a:r>
          </a:p>
          <a:p>
            <a:r>
              <a:rPr lang="en-US" dirty="0" smtClean="0"/>
              <a:t>It assists </a:t>
            </a:r>
            <a:r>
              <a:rPr lang="en-US" dirty="0"/>
              <a:t>IT organizations, DevOps teams in particular, with procuring real-time data from public and hybrid environments.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840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Monitoring in DevOps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Why we </a:t>
            </a:r>
            <a:r>
              <a:rPr lang="en-US" dirty="0"/>
              <a:t>need Continuous Monitoring?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What </a:t>
            </a:r>
            <a:r>
              <a:rPr lang="en-US" dirty="0"/>
              <a:t>is Continuous </a:t>
            </a:r>
            <a:r>
              <a:rPr lang="en-US" dirty="0" smtClean="0"/>
              <a:t>Monitoring?</a:t>
            </a:r>
          </a:p>
          <a:p>
            <a:pPr>
              <a:lnSpc>
                <a:spcPct val="150000"/>
              </a:lnSpc>
            </a:pPr>
            <a:r>
              <a:rPr lang="en-US" dirty="0"/>
              <a:t>Continuous </a:t>
            </a:r>
            <a:r>
              <a:rPr lang="en-US" dirty="0" smtClean="0"/>
              <a:t>Monitoring Tools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is Nagios?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Nagios Case Study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Monitoring?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monitoring </a:t>
            </a:r>
            <a:r>
              <a:rPr lang="en-US" dirty="0" smtClean="0"/>
              <a:t>is </a:t>
            </a:r>
            <a:r>
              <a:rPr lang="en-US" dirty="0"/>
              <a:t>the process of identifying threats to the security and compliance rules of a software development cycle and architecture. </a:t>
            </a:r>
            <a:endParaRPr lang="en-US" dirty="0" smtClean="0"/>
          </a:p>
          <a:p>
            <a:r>
              <a:rPr lang="en-US" dirty="0" smtClean="0"/>
              <a:t>Helps </a:t>
            </a:r>
            <a:r>
              <a:rPr lang="en-US" dirty="0"/>
              <a:t>business and technical teams determine and interpret analytics to solve crucial </a:t>
            </a:r>
            <a:r>
              <a:rPr lang="en-US" dirty="0" smtClean="0"/>
              <a:t>issues</a:t>
            </a:r>
          </a:p>
          <a:p>
            <a:r>
              <a:rPr lang="en-US" dirty="0" smtClean="0"/>
              <a:t>Help </a:t>
            </a:r>
            <a:r>
              <a:rPr lang="en-US" dirty="0"/>
              <a:t>enterprises acquire data from various </a:t>
            </a:r>
            <a:r>
              <a:rPr lang="en-US" dirty="0" smtClean="0"/>
              <a:t>ecosystems</a:t>
            </a:r>
          </a:p>
          <a:p>
            <a:r>
              <a:rPr lang="en-US" dirty="0" smtClean="0"/>
              <a:t>It is a fully automated </a:t>
            </a:r>
            <a:r>
              <a:rPr lang="en-US" dirty="0"/>
              <a:t>procedure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522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smtClean="0"/>
              <a:t>Monitoring Aim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Strengthen </a:t>
            </a:r>
            <a:r>
              <a:rPr lang="en-US" dirty="0"/>
              <a:t>the transparency </a:t>
            </a:r>
            <a:r>
              <a:rPr lang="en-US" dirty="0" smtClean="0"/>
              <a:t>of the ecosystem</a:t>
            </a:r>
          </a:p>
          <a:p>
            <a:r>
              <a:rPr lang="en-US" dirty="0" smtClean="0"/>
              <a:t>Monitor </a:t>
            </a:r>
            <a:r>
              <a:rPr lang="en-US" dirty="0"/>
              <a:t>and resolve </a:t>
            </a:r>
            <a:r>
              <a:rPr lang="en-US" dirty="0" smtClean="0"/>
              <a:t>issues</a:t>
            </a:r>
            <a:endParaRPr lang="en-US" dirty="0"/>
          </a:p>
          <a:p>
            <a:r>
              <a:rPr lang="en-US" dirty="0" smtClean="0"/>
              <a:t>Identify and resolve performance </a:t>
            </a:r>
            <a:r>
              <a:rPr lang="en-US" dirty="0"/>
              <a:t>inconsistencies and error </a:t>
            </a:r>
            <a:r>
              <a:rPr lang="en-US" dirty="0" smtClean="0"/>
              <a:t>sources</a:t>
            </a:r>
            <a:endParaRPr lang="en-US" dirty="0"/>
          </a:p>
          <a:p>
            <a:r>
              <a:rPr lang="en-US" dirty="0" smtClean="0"/>
              <a:t>Assist </a:t>
            </a:r>
            <a:r>
              <a:rPr lang="en-US" dirty="0"/>
              <a:t>companies in keeping a tab of their user </a:t>
            </a:r>
            <a:r>
              <a:rPr lang="en-US" dirty="0" smtClean="0"/>
              <a:t>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1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Continuous Monitoring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36948683"/>
              </p:ext>
            </p:extLst>
          </p:nvPr>
        </p:nvGraphicFramePr>
        <p:xfrm>
          <a:off x="916696" y="136618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0478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Containers, VMs, Physical machines/servers</a:t>
            </a:r>
          </a:p>
          <a:p>
            <a:r>
              <a:rPr lang="en-US" dirty="0" smtClean="0"/>
              <a:t>Resource </a:t>
            </a:r>
            <a:r>
              <a:rPr lang="en-US" dirty="0"/>
              <a:t>utilization</a:t>
            </a:r>
          </a:p>
          <a:p>
            <a:r>
              <a:rPr lang="en-US" dirty="0" smtClean="0"/>
              <a:t>Software</a:t>
            </a:r>
            <a:endParaRPr lang="en-US" dirty="0"/>
          </a:p>
          <a:p>
            <a:r>
              <a:rPr lang="en-US" dirty="0" smtClean="0"/>
              <a:t>Storage </a:t>
            </a:r>
            <a:r>
              <a:rPr lang="en-US" dirty="0"/>
              <a:t>servers</a:t>
            </a:r>
          </a:p>
          <a:p>
            <a:r>
              <a:rPr lang="en-US" dirty="0" smtClean="0"/>
              <a:t>Cluster </a:t>
            </a:r>
            <a:r>
              <a:rPr lang="en-US" dirty="0"/>
              <a:t>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15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</a:t>
            </a:r>
            <a:r>
              <a:rPr lang="en-US" dirty="0" smtClean="0"/>
              <a:t>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Uptime</a:t>
            </a:r>
          </a:p>
          <a:p>
            <a:r>
              <a:rPr lang="en-US" dirty="0" smtClean="0"/>
              <a:t>Transaction </a:t>
            </a:r>
            <a:r>
              <a:rPr lang="en-US" dirty="0"/>
              <a:t>time and volume</a:t>
            </a:r>
          </a:p>
          <a:p>
            <a:r>
              <a:rPr lang="en-US" dirty="0" smtClean="0"/>
              <a:t>System </a:t>
            </a:r>
            <a:r>
              <a:rPr lang="en-US" dirty="0"/>
              <a:t>responses, throughputs, error rate</a:t>
            </a:r>
          </a:p>
          <a:p>
            <a:r>
              <a:rPr lang="en-US" dirty="0" smtClean="0"/>
              <a:t>API </a:t>
            </a:r>
            <a:r>
              <a:rPr lang="en-US" dirty="0"/>
              <a:t>responses</a:t>
            </a:r>
          </a:p>
          <a:p>
            <a:r>
              <a:rPr lang="en-US" dirty="0" smtClean="0"/>
              <a:t>Front-end </a:t>
            </a:r>
            <a:r>
              <a:rPr lang="en-US" dirty="0"/>
              <a:t>and back-end</a:t>
            </a:r>
          </a:p>
          <a:p>
            <a:r>
              <a:rPr lang="en-US" dirty="0" smtClean="0"/>
              <a:t>Page </a:t>
            </a:r>
            <a:r>
              <a:rPr lang="en-US" dirty="0"/>
              <a:t>load time</a:t>
            </a:r>
          </a:p>
          <a:p>
            <a:r>
              <a:rPr lang="en-US" dirty="0" smtClean="0"/>
              <a:t># </a:t>
            </a:r>
            <a:r>
              <a:rPr lang="en-US" dirty="0"/>
              <a:t>of HTTP requests, request rate, HTTP request execution time,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08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</a:t>
            </a:r>
            <a:r>
              <a:rPr lang="en-US" dirty="0" smtClean="0"/>
              <a:t>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traffic, bandwidth, packet flows</a:t>
            </a:r>
          </a:p>
          <a:p>
            <a:r>
              <a:rPr lang="en-US" dirty="0" smtClean="0"/>
              <a:t>Firewalls</a:t>
            </a:r>
            <a:r>
              <a:rPr lang="en-US" dirty="0"/>
              <a:t>, Gateways, VPNs, security groups</a:t>
            </a:r>
          </a:p>
          <a:p>
            <a:r>
              <a:rPr lang="en-US" dirty="0" smtClean="0"/>
              <a:t>Network </a:t>
            </a:r>
            <a:r>
              <a:rPr lang="en-US" dirty="0"/>
              <a:t>interfaces, IPs</a:t>
            </a:r>
          </a:p>
          <a:p>
            <a:r>
              <a:rPr lang="en-US" dirty="0" smtClean="0"/>
              <a:t>Endpoints</a:t>
            </a:r>
            <a:r>
              <a:rPr lang="en-US" dirty="0"/>
              <a:t>,</a:t>
            </a:r>
          </a:p>
          <a:p>
            <a:r>
              <a:rPr lang="en-US" dirty="0" smtClean="0"/>
              <a:t>Load </a:t>
            </a:r>
            <a:r>
              <a:rPr lang="en-US" dirty="0"/>
              <a:t>balancers, latency</a:t>
            </a:r>
          </a:p>
          <a:p>
            <a:r>
              <a:rPr lang="en-US" dirty="0" smtClean="0"/>
              <a:t>SSH</a:t>
            </a:r>
            <a:r>
              <a:rPr lang="en-US" dirty="0"/>
              <a:t>, pings, connections, etc…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469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dirty="0"/>
              <a:t>Usually tradition monitoring are not that useful for this category</a:t>
            </a:r>
          </a:p>
          <a:p>
            <a:pPr lvl="1"/>
            <a:r>
              <a:rPr lang="en-US" dirty="0" smtClean="0"/>
              <a:t>How </a:t>
            </a:r>
            <a:r>
              <a:rPr lang="en-US" dirty="0"/>
              <a:t>users are using your application ?</a:t>
            </a:r>
          </a:p>
          <a:p>
            <a:pPr lvl="1"/>
            <a:r>
              <a:rPr lang="en-US" dirty="0" smtClean="0"/>
              <a:t>Overall </a:t>
            </a:r>
            <a:r>
              <a:rPr lang="en-US" dirty="0"/>
              <a:t>customer experience</a:t>
            </a:r>
          </a:p>
          <a:p>
            <a:pPr lvl="1"/>
            <a:r>
              <a:rPr lang="en-US" dirty="0" smtClean="0"/>
              <a:t>Usage </a:t>
            </a:r>
            <a:r>
              <a:rPr lang="en-US" dirty="0"/>
              <a:t>of application</a:t>
            </a:r>
          </a:p>
          <a:p>
            <a:pPr lvl="1"/>
            <a:r>
              <a:rPr lang="en-US" dirty="0" smtClean="0"/>
              <a:t>Application </a:t>
            </a:r>
            <a:r>
              <a:rPr lang="en-US" dirty="0"/>
              <a:t>specific data</a:t>
            </a:r>
          </a:p>
          <a:p>
            <a:pPr lvl="2"/>
            <a:r>
              <a:rPr lang="en-US" dirty="0" smtClean="0"/>
              <a:t>YouTube, </a:t>
            </a:r>
            <a:r>
              <a:rPr lang="en-US" dirty="0" err="1"/>
              <a:t>CuriosityStream</a:t>
            </a:r>
            <a:r>
              <a:rPr lang="en-US" dirty="0"/>
              <a:t>, </a:t>
            </a:r>
            <a:r>
              <a:rPr lang="en-US" dirty="0" smtClean="0"/>
              <a:t>Vimeo</a:t>
            </a:r>
            <a:r>
              <a:rPr lang="en-US" dirty="0"/>
              <a:t>, etc.</a:t>
            </a:r>
          </a:p>
          <a:p>
            <a:pPr lvl="2"/>
            <a:r>
              <a:rPr lang="en-US" dirty="0" smtClean="0"/>
              <a:t>Financial </a:t>
            </a:r>
            <a:r>
              <a:rPr lang="en-US" dirty="0"/>
              <a:t>applications</a:t>
            </a:r>
          </a:p>
          <a:p>
            <a:pPr lvl="2"/>
            <a:r>
              <a:rPr lang="en-US" dirty="0" smtClean="0"/>
              <a:t>Education </a:t>
            </a:r>
            <a:r>
              <a:rPr lang="en-US" dirty="0"/>
              <a:t>application</a:t>
            </a:r>
          </a:p>
          <a:p>
            <a:pPr lvl="2"/>
            <a:r>
              <a:rPr lang="en-US" dirty="0" smtClean="0"/>
              <a:t>Ecommerce </a:t>
            </a:r>
            <a:r>
              <a:rPr lang="en-US" dirty="0"/>
              <a:t>application</a:t>
            </a:r>
          </a:p>
          <a:p>
            <a:pPr lvl="2"/>
            <a:r>
              <a:rPr lang="en-US" dirty="0" smtClean="0"/>
              <a:t>Social </a:t>
            </a:r>
            <a:r>
              <a:rPr lang="en-US" dirty="0"/>
              <a:t>networking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033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Continuous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 </a:t>
            </a:r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Automate </a:t>
            </a:r>
            <a:r>
              <a:rPr lang="en-US" dirty="0"/>
              <a:t>many security measures. </a:t>
            </a:r>
          </a:p>
          <a:p>
            <a:r>
              <a:rPr lang="en-US" dirty="0" smtClean="0"/>
              <a:t>Performance </a:t>
            </a:r>
            <a:r>
              <a:rPr lang="en-US" dirty="0"/>
              <a:t>errors are detected </a:t>
            </a:r>
            <a:r>
              <a:rPr lang="en-US" dirty="0" smtClean="0"/>
              <a:t>earlier</a:t>
            </a:r>
          </a:p>
          <a:p>
            <a:pPr lvl="1"/>
            <a:r>
              <a:rPr lang="en-US" dirty="0" smtClean="0"/>
              <a:t>Help </a:t>
            </a:r>
            <a:r>
              <a:rPr lang="en-US" dirty="0"/>
              <a:t>determine performance </a:t>
            </a:r>
            <a:r>
              <a:rPr lang="en-US" dirty="0" smtClean="0"/>
              <a:t>inconsistencies</a:t>
            </a:r>
            <a:endParaRPr lang="en-US" dirty="0"/>
          </a:p>
          <a:p>
            <a:r>
              <a:rPr lang="en-US" dirty="0"/>
              <a:t>System downtime is significantly </a:t>
            </a:r>
            <a:r>
              <a:rPr lang="en-US" dirty="0" smtClean="0"/>
              <a:t>reduced</a:t>
            </a:r>
          </a:p>
          <a:p>
            <a:pPr lvl="1"/>
            <a:r>
              <a:rPr lang="en-US" dirty="0" smtClean="0"/>
              <a:t>Keep </a:t>
            </a:r>
            <a:r>
              <a:rPr lang="en-US" dirty="0"/>
              <a:t>a vigilant eye on the database, network, and applications, helping to resolve any issues before they give rise to system </a:t>
            </a:r>
            <a:r>
              <a:rPr lang="en-US" dirty="0" smtClean="0"/>
              <a:t>downtime</a:t>
            </a:r>
            <a:endParaRPr lang="en-US" dirty="0"/>
          </a:p>
          <a:p>
            <a:r>
              <a:rPr lang="en-US" dirty="0"/>
              <a:t>Facilitates better performance for the </a:t>
            </a:r>
            <a:r>
              <a:rPr lang="en-US" dirty="0" smtClean="0"/>
              <a:t>business</a:t>
            </a:r>
          </a:p>
          <a:p>
            <a:pPr lvl="1"/>
            <a:r>
              <a:rPr lang="en-US" dirty="0" smtClean="0"/>
              <a:t>By alleviating </a:t>
            </a:r>
            <a:r>
              <a:rPr lang="en-US" dirty="0"/>
              <a:t>system downtimes, it improves user experience and business </a:t>
            </a:r>
            <a:r>
              <a:rPr lang="en-US" dirty="0" smtClean="0"/>
              <a:t>credibility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17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smtClean="0"/>
              <a:t>Monitoring Phases - NIST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999" t="27795" r="44210" b="27599"/>
          <a:stretch/>
        </p:blipFill>
        <p:spPr>
          <a:xfrm>
            <a:off x="2695217" y="1627632"/>
            <a:ext cx="6029991" cy="42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3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 Phases - </a:t>
            </a:r>
            <a:r>
              <a:rPr lang="en-US" dirty="0" smtClean="0"/>
              <a:t>Patriot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120" t="28122" r="43230" b="27229"/>
          <a:stretch/>
        </p:blipFill>
        <p:spPr>
          <a:xfrm>
            <a:off x="2853588" y="1699742"/>
            <a:ext cx="6070956" cy="416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18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in DevOps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Practices for Continuous Monitoring in DevOps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Decide what to monitor: Different organizations need to monitor different aspects of their IT landscape. Primarily, the targets are categorized into the following: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Server </a:t>
            </a:r>
            <a:r>
              <a:rPr lang="en-US" dirty="0"/>
              <a:t>status and health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Application </a:t>
            </a:r>
            <a:r>
              <a:rPr lang="en-US" dirty="0"/>
              <a:t>performance log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System </a:t>
            </a:r>
            <a:r>
              <a:rPr lang="en-US" dirty="0"/>
              <a:t>vulnerabilities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Development </a:t>
            </a:r>
            <a:r>
              <a:rPr lang="en-US" dirty="0"/>
              <a:t>milestones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User activity/behavior</a:t>
            </a:r>
            <a:endParaRPr lang="en-US" dirty="0"/>
          </a:p>
          <a:p>
            <a:r>
              <a:rPr lang="en-US" dirty="0"/>
              <a:t>As far as possible, try to track parameters belonging to each category.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32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4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Monitoring tool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Real-time </a:t>
            </a:r>
            <a:r>
              <a:rPr lang="en-US" dirty="0"/>
              <a:t>streaming and alert</a:t>
            </a:r>
          </a:p>
          <a:p>
            <a:pPr lvl="1"/>
            <a:r>
              <a:rPr lang="en-US" dirty="0" smtClean="0"/>
              <a:t>On </a:t>
            </a:r>
            <a:r>
              <a:rPr lang="en-US" dirty="0"/>
              <a:t>critical components of application and services</a:t>
            </a:r>
          </a:p>
          <a:p>
            <a:pPr lvl="1"/>
            <a:r>
              <a:rPr lang="en-US" dirty="0" smtClean="0"/>
              <a:t>On </a:t>
            </a:r>
            <a:r>
              <a:rPr lang="en-US" dirty="0"/>
              <a:t>hardware, application, operation</a:t>
            </a:r>
          </a:p>
          <a:p>
            <a:pPr lvl="1"/>
            <a:r>
              <a:rPr lang="en-US" dirty="0" smtClean="0"/>
              <a:t>Configurable </a:t>
            </a:r>
            <a:r>
              <a:rPr lang="en-US" dirty="0"/>
              <a:t>alert</a:t>
            </a:r>
          </a:p>
          <a:p>
            <a:r>
              <a:rPr lang="en-US" dirty="0" smtClean="0"/>
              <a:t>Query </a:t>
            </a:r>
            <a:r>
              <a:rPr lang="en-US" dirty="0"/>
              <a:t>health status</a:t>
            </a:r>
          </a:p>
          <a:p>
            <a:r>
              <a:rPr lang="en-US" dirty="0" smtClean="0"/>
              <a:t>Automatic </a:t>
            </a:r>
            <a:r>
              <a:rPr lang="en-US" dirty="0"/>
              <a:t>reporting</a:t>
            </a:r>
          </a:p>
          <a:p>
            <a:r>
              <a:rPr lang="en-US" dirty="0" smtClean="0"/>
              <a:t>Automated </a:t>
            </a:r>
            <a:r>
              <a:rPr lang="en-US" dirty="0"/>
              <a:t>log aggregation</a:t>
            </a:r>
          </a:p>
          <a:p>
            <a:r>
              <a:rPr lang="en-US" dirty="0" smtClean="0"/>
              <a:t>Data </a:t>
            </a:r>
            <a:r>
              <a:rPr lang="en-US" dirty="0"/>
              <a:t>analytics</a:t>
            </a:r>
          </a:p>
          <a:p>
            <a:r>
              <a:rPr lang="en-US" dirty="0" smtClean="0"/>
              <a:t>Historical </a:t>
            </a:r>
            <a:r>
              <a:rPr lang="en-US" dirty="0"/>
              <a:t>replay</a:t>
            </a:r>
          </a:p>
          <a:p>
            <a:r>
              <a:rPr lang="en-US" dirty="0" smtClean="0"/>
              <a:t>Visualizations</a:t>
            </a:r>
            <a:endParaRPr lang="en-US" dirty="0"/>
          </a:p>
          <a:p>
            <a:r>
              <a:rPr lang="en-US" dirty="0" smtClean="0"/>
              <a:t>Use </a:t>
            </a:r>
            <a:r>
              <a:rPr lang="en-US" dirty="0"/>
              <a:t>of REST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179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vs Pull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76" y="1406880"/>
            <a:ext cx="11047893" cy="33551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9432" y="4879771"/>
            <a:ext cx="4056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andara" panose="020E0502030303020204" pitchFamily="34" charset="0"/>
              </a:rPr>
              <a:t>Metrics are periodically </a:t>
            </a:r>
            <a:r>
              <a:rPr lang="en-US" b="1" dirty="0">
                <a:solidFill>
                  <a:srgbClr val="538235"/>
                </a:solidFill>
                <a:latin typeface="Candara" panose="020E0502030303020204" pitchFamily="34" charset="0"/>
              </a:rPr>
              <a:t>sent by </a:t>
            </a:r>
            <a:r>
              <a:rPr lang="en-US" dirty="0">
                <a:solidFill>
                  <a:srgbClr val="000000"/>
                </a:solidFill>
                <a:latin typeface="Candara" panose="020E0502030303020204" pitchFamily="34" charset="0"/>
              </a:rPr>
              <a:t>each monitored system </a:t>
            </a:r>
            <a:r>
              <a:rPr lang="en-US" b="1" dirty="0">
                <a:solidFill>
                  <a:srgbClr val="538235"/>
                </a:solidFill>
                <a:latin typeface="Candara" panose="020E0502030303020204" pitchFamily="34" charset="0"/>
              </a:rPr>
              <a:t>to a central collector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14616" y="4879770"/>
            <a:ext cx="4056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andara" panose="020E0502030303020204" pitchFamily="34" charset="0"/>
              </a:rPr>
              <a:t>Central collector periodically</a:t>
            </a:r>
          </a:p>
          <a:p>
            <a:pPr algn="ctr"/>
            <a:r>
              <a:rPr lang="en-US" b="1" dirty="0">
                <a:solidFill>
                  <a:srgbClr val="538235"/>
                </a:solidFill>
                <a:latin typeface="Candara" panose="020E0502030303020204" pitchFamily="34" charset="0"/>
              </a:rPr>
              <a:t>requests metrics from each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andara" panose="020E0502030303020204" pitchFamily="34" charset="0"/>
              </a:rPr>
              <a:t>monitored system</a:t>
            </a:r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761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vs Pull mechanism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Features</a:t>
            </a:r>
            <a:endParaRPr lang="en-US" dirty="0"/>
          </a:p>
          <a:p>
            <a:pPr lvl="1"/>
            <a:r>
              <a:rPr lang="en-US" dirty="0" smtClean="0"/>
              <a:t>Discovery</a:t>
            </a:r>
            <a:r>
              <a:rPr lang="en-US" dirty="0"/>
              <a:t>:</a:t>
            </a:r>
          </a:p>
          <a:p>
            <a:pPr lvl="2"/>
            <a:r>
              <a:rPr lang="en-US" b="1" dirty="0" smtClean="0"/>
              <a:t>Push</a:t>
            </a:r>
            <a:r>
              <a:rPr lang="en-US" b="1" dirty="0"/>
              <a:t>: </a:t>
            </a:r>
            <a:r>
              <a:rPr lang="en-US" dirty="0"/>
              <a:t>No need to configure collector, agent just need to be ready to push the metrics</a:t>
            </a:r>
          </a:p>
          <a:p>
            <a:pPr lvl="2"/>
            <a:r>
              <a:rPr lang="en-US" b="1" dirty="0" smtClean="0"/>
              <a:t>Pull: </a:t>
            </a:r>
            <a:r>
              <a:rPr lang="en-US" dirty="0" smtClean="0"/>
              <a:t>you </a:t>
            </a:r>
            <a:r>
              <a:rPr lang="en-US" dirty="0"/>
              <a:t>need to configure and reload the collector periodically </a:t>
            </a:r>
          </a:p>
          <a:p>
            <a:pPr lvl="1"/>
            <a:r>
              <a:rPr lang="en-US" dirty="0"/>
              <a:t>•Scalability:</a:t>
            </a:r>
          </a:p>
          <a:p>
            <a:pPr lvl="2"/>
            <a:r>
              <a:rPr lang="en-US" b="1" dirty="0" smtClean="0"/>
              <a:t>Push</a:t>
            </a:r>
            <a:r>
              <a:rPr lang="en-US" b="1" dirty="0"/>
              <a:t>: </a:t>
            </a:r>
            <a:r>
              <a:rPr lang="en-US" dirty="0"/>
              <a:t>Fully distributed</a:t>
            </a:r>
          </a:p>
          <a:p>
            <a:pPr lvl="2"/>
            <a:r>
              <a:rPr lang="en-US" b="1" dirty="0" smtClean="0"/>
              <a:t>Pull: </a:t>
            </a:r>
            <a:r>
              <a:rPr lang="en-US" dirty="0" smtClean="0"/>
              <a:t>More </a:t>
            </a:r>
            <a:r>
              <a:rPr lang="en-US" dirty="0"/>
              <a:t>centralized </a:t>
            </a:r>
          </a:p>
          <a:p>
            <a:pPr lvl="1"/>
            <a:r>
              <a:rPr lang="en-US" dirty="0" smtClean="0"/>
              <a:t>Security</a:t>
            </a:r>
            <a:endParaRPr lang="en-US" dirty="0"/>
          </a:p>
          <a:p>
            <a:pPr lvl="1"/>
            <a:r>
              <a:rPr lang="en-US" dirty="0" smtClean="0"/>
              <a:t>Against </a:t>
            </a:r>
            <a:r>
              <a:rPr lang="en-US" dirty="0"/>
              <a:t>remote attack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883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vs Pull mechanism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Features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2"/>
            <a:r>
              <a:rPr lang="en-US" dirty="0" smtClean="0"/>
              <a:t>Push</a:t>
            </a:r>
            <a:r>
              <a:rPr lang="en-US" dirty="0"/>
              <a:t>: what happen when 1000 systems push metrics to single collector?</a:t>
            </a:r>
          </a:p>
          <a:p>
            <a:pPr lvl="2"/>
            <a:r>
              <a:rPr lang="en-US" dirty="0" smtClean="0"/>
              <a:t>Pull</a:t>
            </a:r>
            <a:r>
              <a:rPr lang="en-US" dirty="0"/>
              <a:t>: single collector need to make 1000 requests to get the updated information</a:t>
            </a:r>
          </a:p>
          <a:p>
            <a:pPr lvl="1"/>
            <a:r>
              <a:rPr lang="en-US" dirty="0" smtClean="0"/>
              <a:t>Complexity</a:t>
            </a:r>
            <a:endParaRPr lang="en-US" dirty="0"/>
          </a:p>
          <a:p>
            <a:pPr lvl="2"/>
            <a:r>
              <a:rPr lang="en-US" dirty="0" smtClean="0"/>
              <a:t>Complexity </a:t>
            </a:r>
            <a:r>
              <a:rPr lang="en-US" dirty="0"/>
              <a:t>for Agent</a:t>
            </a:r>
          </a:p>
          <a:p>
            <a:pPr lvl="3"/>
            <a:r>
              <a:rPr lang="en-US" dirty="0" smtClean="0"/>
              <a:t>What </a:t>
            </a:r>
            <a:r>
              <a:rPr lang="en-US" dirty="0"/>
              <a:t>happen when there large number of agents?</a:t>
            </a:r>
          </a:p>
          <a:p>
            <a:pPr lvl="2"/>
            <a:r>
              <a:rPr lang="en-US" dirty="0" smtClean="0"/>
              <a:t>Complexity </a:t>
            </a:r>
            <a:r>
              <a:rPr lang="en-US" dirty="0"/>
              <a:t>of Collector</a:t>
            </a:r>
          </a:p>
          <a:p>
            <a:pPr lvl="1"/>
            <a:r>
              <a:rPr lang="en-US" dirty="0" smtClean="0"/>
              <a:t>Flexibility</a:t>
            </a:r>
            <a:endParaRPr lang="en-US" dirty="0"/>
          </a:p>
          <a:p>
            <a:pPr lvl="2"/>
            <a:r>
              <a:rPr lang="en-US" dirty="0" smtClean="0"/>
              <a:t>Push</a:t>
            </a:r>
            <a:r>
              <a:rPr lang="en-US" dirty="0"/>
              <a:t>: pre-determined metrics are pushed</a:t>
            </a:r>
          </a:p>
          <a:p>
            <a:pPr lvl="2"/>
            <a:r>
              <a:rPr lang="en-US" dirty="0" smtClean="0"/>
              <a:t>Pull</a:t>
            </a:r>
            <a:r>
              <a:rPr lang="en-US" dirty="0"/>
              <a:t>: can get any metric at any time from any monitored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677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098" name="Picture 2" descr="Splunk Logo Vector (SVG, PDF, Ai, EPS, CDR) Free Download - Logowik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0" t="33821" r="10098" b="33391"/>
          <a:stretch/>
        </p:blipFill>
        <p:spPr bwMode="auto">
          <a:xfrm>
            <a:off x="1636776" y="1371155"/>
            <a:ext cx="4913937" cy="152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mazon CloudWatch - Netom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2" t="8607" r="20742" b="16808"/>
          <a:stretch/>
        </p:blipFill>
        <p:spPr bwMode="auto">
          <a:xfrm>
            <a:off x="731520" y="3054096"/>
            <a:ext cx="2194560" cy="277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lastic-elasticsearch-logo-vecto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9" b="19552"/>
          <a:stretch/>
        </p:blipFill>
        <p:spPr bwMode="auto">
          <a:xfrm>
            <a:off x="2926080" y="3372788"/>
            <a:ext cx="3904361" cy="132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ogstash Logo | Tech logos, School logos, ?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543" y="3372788"/>
            <a:ext cx="3438017" cy="135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Kibana SVG Vector Logos - Vector Logo Zon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9" t="12481" r="4881" b="10080"/>
          <a:stretch/>
        </p:blipFill>
        <p:spPr bwMode="auto">
          <a:xfrm>
            <a:off x="4617099" y="4628802"/>
            <a:ext cx="3694797" cy="159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agios - The Industry Standard In IT Infrastructure Monitori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13" b="27872"/>
          <a:stretch/>
        </p:blipFill>
        <p:spPr bwMode="auto">
          <a:xfrm>
            <a:off x="7453151" y="2020547"/>
            <a:ext cx="4545140" cy="135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929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Nagios?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4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Nagios?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007" t="37010" r="29622" b="30550"/>
          <a:stretch/>
        </p:blipFill>
        <p:spPr>
          <a:xfrm>
            <a:off x="879547" y="2433151"/>
            <a:ext cx="10586724" cy="3097272"/>
          </a:xfrm>
          <a:prstGeom prst="rect">
            <a:avLst/>
          </a:prstGeom>
        </p:spPr>
      </p:pic>
      <p:sp>
        <p:nvSpPr>
          <p:cNvPr id="6" name="Round Diagonal Corner Rectangle 5"/>
          <p:cNvSpPr/>
          <p:nvPr/>
        </p:nvSpPr>
        <p:spPr>
          <a:xfrm>
            <a:off x="420624" y="1371600"/>
            <a:ext cx="11301984" cy="649224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Nagios monitors your entire IT infrastructure to ensure systems, applications, services, and business processes are  functioning properly.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7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982" t="31429" r="30962" b="22136"/>
          <a:stretch/>
        </p:blipFill>
        <p:spPr>
          <a:xfrm>
            <a:off x="800273" y="1514030"/>
            <a:ext cx="10593151" cy="45317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48672" y="5879592"/>
            <a:ext cx="1444752" cy="166228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8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DevOps Monitoring?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7526" y="1406880"/>
            <a:ext cx="11129474" cy="4746091"/>
          </a:xfrm>
        </p:spPr>
        <p:txBody>
          <a:bodyPr/>
          <a:lstStyle/>
          <a:p>
            <a:r>
              <a:rPr lang="en-US" dirty="0"/>
              <a:t>DevOps monitoring entails overseeing the entire development process from planning, development, integration and testing, deployment, and operations.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involves a complete and real-time view of the status of applications, services, and infrastructure in the production environment. </a:t>
            </a:r>
            <a:endParaRPr lang="en-US" dirty="0" smtClean="0"/>
          </a:p>
          <a:p>
            <a:r>
              <a:rPr lang="en-US" dirty="0" smtClean="0"/>
              <a:t>Features </a:t>
            </a:r>
            <a:r>
              <a:rPr lang="en-US" dirty="0"/>
              <a:t>such as real-time streaming, historical replay, and visualizations are critical components of application and service monitoring.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865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Nagios is built on server/agents architecture</a:t>
            </a:r>
          </a:p>
          <a:p>
            <a:r>
              <a:rPr lang="en-US" sz="2000" dirty="0" smtClean="0"/>
              <a:t>Nagios server is running on a host, and plugins interact with local and remote nodes</a:t>
            </a:r>
          </a:p>
          <a:p>
            <a:r>
              <a:rPr lang="en-US" sz="2000" dirty="0" smtClean="0"/>
              <a:t>Plugins will send information to the Scheduler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255" t="38385" r="33230" b="24777"/>
          <a:stretch/>
        </p:blipFill>
        <p:spPr>
          <a:xfrm>
            <a:off x="1341906" y="2816845"/>
            <a:ext cx="9393150" cy="35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Nagios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146" name="Picture 2" descr="Install Nagios tool at A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50" y="1647788"/>
            <a:ext cx="1102995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6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Remote Linux Hosts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182" name="Picture 14" descr="Nagios - NR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1671359"/>
            <a:ext cx="5449697" cy="158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Cambodia Kingdom Of Wonder: How to Add Linux Remote Host to Icinga2 Monitoring  Server Using nrpe Plugi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21"/>
          <a:stretch/>
        </p:blipFill>
        <p:spPr bwMode="auto">
          <a:xfrm>
            <a:off x="1984375" y="3779925"/>
            <a:ext cx="8147177" cy="22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74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</a:t>
            </a:r>
            <a:r>
              <a:rPr lang="en-US" dirty="0" smtClean="0"/>
              <a:t>Study - </a:t>
            </a:r>
            <a:r>
              <a:rPr lang="en-US" dirty="0" err="1" smtClean="0"/>
              <a:t>Bitnetix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718" t="28958" r="30086" b="24307"/>
          <a:stretch/>
        </p:blipFill>
        <p:spPr>
          <a:xfrm>
            <a:off x="347526" y="1406880"/>
            <a:ext cx="11557263" cy="4807670"/>
          </a:xfrm>
          <a:prstGeom prst="rect">
            <a:avLst/>
          </a:prstGeom>
        </p:spPr>
      </p:pic>
      <p:sp>
        <p:nvSpPr>
          <p:cNvPr id="6" name="Round Diagonal Corner Rectangle 5"/>
          <p:cNvSpPr/>
          <p:nvPr/>
        </p:nvSpPr>
        <p:spPr>
          <a:xfrm>
            <a:off x="4663439" y="2752344"/>
            <a:ext cx="7241349" cy="3227832"/>
          </a:xfrm>
          <a:prstGeom prst="round2DiagRect">
            <a:avLst/>
          </a:prstGeom>
          <a:solidFill>
            <a:srgbClr val="F3F2F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900" dirty="0" err="1" smtClean="0">
                <a:latin typeface="Candara" panose="020E0502030303020204" pitchFamily="34" charset="0"/>
              </a:rPr>
              <a:t>Bitnetix</a:t>
            </a:r>
            <a:r>
              <a:rPr lang="en-US" sz="1900" dirty="0" smtClean="0">
                <a:latin typeface="Candara" panose="020E0502030303020204" pitchFamily="34" charset="0"/>
              </a:rPr>
              <a:t> was tasked with monitoring an online store for an e-commerce retailer with a billion dollar annual revenue.</a:t>
            </a:r>
          </a:p>
          <a:p>
            <a:pPr>
              <a:lnSpc>
                <a:spcPct val="150000"/>
              </a:lnSpc>
            </a:pPr>
            <a:r>
              <a:rPr lang="en-US" sz="1900" dirty="0" smtClean="0">
                <a:latin typeface="Candara" panose="020E0502030303020204" pitchFamily="34" charset="0"/>
              </a:rPr>
              <a:t>Beyond keeping the lights on for the store, </a:t>
            </a:r>
            <a:r>
              <a:rPr lang="en-US" sz="1900" dirty="0" err="1" smtClean="0">
                <a:latin typeface="Candara" panose="020E0502030303020204" pitchFamily="34" charset="0"/>
              </a:rPr>
              <a:t>Bitnetix</a:t>
            </a:r>
            <a:r>
              <a:rPr lang="en-US" sz="1900" dirty="0" smtClean="0">
                <a:latin typeface="Candara" panose="020E0502030303020204" pitchFamily="34" charset="0"/>
              </a:rPr>
              <a:t> needed to ensure: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Candara" panose="020E0502030303020204" pitchFamily="34" charset="0"/>
              </a:rPr>
              <a:t>The cart and checkout functionality was up and running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 smtClean="0">
                <a:latin typeface="Candara" panose="020E0502030303020204" pitchFamily="34" charset="0"/>
              </a:rPr>
              <a:t>Cehck</a:t>
            </a:r>
            <a:r>
              <a:rPr lang="en-US" sz="1900" dirty="0" smtClean="0">
                <a:latin typeface="Candara" panose="020E0502030303020204" pitchFamily="34" charset="0"/>
              </a:rPr>
              <a:t> fro website defamation, and notify </a:t>
            </a:r>
            <a:r>
              <a:rPr lang="en-US" sz="1900" dirty="0" err="1" smtClean="0">
                <a:latin typeface="Candara" panose="020E0502030303020204" pitchFamily="34" charset="0"/>
              </a:rPr>
              <a:t>yhe</a:t>
            </a:r>
            <a:r>
              <a:rPr lang="en-US" sz="1900" dirty="0" smtClean="0">
                <a:latin typeface="Candara" panose="020E0502030303020204" pitchFamily="34" charset="0"/>
              </a:rPr>
              <a:t> necessary staff if anything went away </a:t>
            </a:r>
            <a:endParaRPr lang="en-US" sz="19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001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Round Diagonal Corner Rectangle 4"/>
          <p:cNvSpPr/>
          <p:nvPr/>
        </p:nvSpPr>
        <p:spPr>
          <a:xfrm>
            <a:off x="420624" y="1371600"/>
            <a:ext cx="11301984" cy="649224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Bitnetix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hit a roadblock upon realizing that the client's data center was located in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Seacacus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, New Jersey, more than 500 miles away from their staff in Rochester, NY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6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287" y="3478004"/>
            <a:ext cx="1719968" cy="122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be 7"/>
          <p:cNvSpPr/>
          <p:nvPr/>
        </p:nvSpPr>
        <p:spPr>
          <a:xfrm>
            <a:off x="5493258" y="2578708"/>
            <a:ext cx="1001268" cy="8527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ouble Brace 8"/>
          <p:cNvSpPr/>
          <p:nvPr/>
        </p:nvSpPr>
        <p:spPr>
          <a:xfrm>
            <a:off x="5733288" y="2827207"/>
            <a:ext cx="356616" cy="546558"/>
          </a:xfrm>
          <a:prstGeom prst="brace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266943" y="2178034"/>
            <a:ext cx="1449325" cy="139142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5526786" y="4038700"/>
            <a:ext cx="1001268" cy="8527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uble Brace 11"/>
          <p:cNvSpPr/>
          <p:nvPr/>
        </p:nvSpPr>
        <p:spPr>
          <a:xfrm>
            <a:off x="5766816" y="4287199"/>
            <a:ext cx="356616" cy="546558"/>
          </a:xfrm>
          <a:prstGeom prst="brace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300471" y="3638026"/>
            <a:ext cx="1449325" cy="139142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00471" y="3577035"/>
            <a:ext cx="144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Test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15" name="Cube 14"/>
          <p:cNvSpPr/>
          <p:nvPr/>
        </p:nvSpPr>
        <p:spPr>
          <a:xfrm>
            <a:off x="5556504" y="5502123"/>
            <a:ext cx="1001268" cy="8527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uble Brace 15"/>
          <p:cNvSpPr/>
          <p:nvPr/>
        </p:nvSpPr>
        <p:spPr>
          <a:xfrm>
            <a:off x="5796534" y="5750622"/>
            <a:ext cx="356616" cy="546558"/>
          </a:xfrm>
          <a:prstGeom prst="brace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330189" y="5040458"/>
            <a:ext cx="144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Prod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8" name="Straight Arrow Connector 17"/>
          <p:cNvCxnSpPr>
            <a:endCxn id="10" idx="1"/>
          </p:cNvCxnSpPr>
          <p:nvPr/>
        </p:nvCxnSpPr>
        <p:spPr>
          <a:xfrm flipV="1">
            <a:off x="2989667" y="2873747"/>
            <a:ext cx="2277276" cy="1085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3" idx="1"/>
          </p:cNvCxnSpPr>
          <p:nvPr/>
        </p:nvCxnSpPr>
        <p:spPr>
          <a:xfrm>
            <a:off x="3012079" y="3937767"/>
            <a:ext cx="2288392" cy="39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24" idx="1"/>
          </p:cNvCxnSpPr>
          <p:nvPr/>
        </p:nvCxnSpPr>
        <p:spPr>
          <a:xfrm>
            <a:off x="3023195" y="3943094"/>
            <a:ext cx="2293278" cy="1851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42029" t="42417" r="33744" b="25602"/>
          <a:stretch/>
        </p:blipFill>
        <p:spPr>
          <a:xfrm>
            <a:off x="7341870" y="2611872"/>
            <a:ext cx="4430598" cy="3289955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5316473" y="5098746"/>
            <a:ext cx="1449325" cy="139142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250179" y="2146187"/>
            <a:ext cx="144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Dev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188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Round Diagonal Corner Rectangle 4"/>
          <p:cNvSpPr/>
          <p:nvPr/>
        </p:nvSpPr>
        <p:spPr>
          <a:xfrm>
            <a:off x="420624" y="1371600"/>
            <a:ext cx="11301984" cy="649224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Bitnetix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hit a roadblock upon realizing that the client's data center was located in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Seacacus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, New Jersey, more than 500 miles away from their staff in Rochester, NY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2" name="Round Diagonal Corner Rectangle 21"/>
          <p:cNvSpPr/>
          <p:nvPr/>
        </p:nvSpPr>
        <p:spPr>
          <a:xfrm>
            <a:off x="719125" y="3294748"/>
            <a:ext cx="4529531" cy="1110679"/>
          </a:xfrm>
          <a:prstGeom prst="round2Diag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Most of the notifications sent to the client were ignored because there were so many false positives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l="34089" t="37652" r="31581" b="24777"/>
          <a:stretch/>
        </p:blipFill>
        <p:spPr>
          <a:xfrm>
            <a:off x="6926447" y="2548151"/>
            <a:ext cx="4229704" cy="26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4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388" t="32245" r="34983" b="29633"/>
          <a:stretch/>
        </p:blipFill>
        <p:spPr>
          <a:xfrm>
            <a:off x="1439567" y="1849445"/>
            <a:ext cx="8966306" cy="36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3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884" t="31695" r="31528" b="22394"/>
          <a:stretch/>
        </p:blipFill>
        <p:spPr>
          <a:xfrm>
            <a:off x="724216" y="1547204"/>
            <a:ext cx="10897385" cy="47228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76688" y="6062472"/>
            <a:ext cx="1660957" cy="292608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41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 - Tier 4 certified data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 Details: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client is India’s first Tier 4 certified data center providing a penalty </a:t>
            </a:r>
            <a:r>
              <a:rPr lang="en-US" dirty="0" smtClean="0"/>
              <a:t>backed SLA </a:t>
            </a:r>
            <a:r>
              <a:rPr lang="en-US" dirty="0"/>
              <a:t>of 99.995% uptime. </a:t>
            </a:r>
            <a:endParaRPr lang="en-US" dirty="0" smtClean="0"/>
          </a:p>
          <a:p>
            <a:pPr lvl="1"/>
            <a:r>
              <a:rPr lang="en-US" dirty="0" smtClean="0"/>
              <a:t>Silicon </a:t>
            </a:r>
            <a:r>
              <a:rPr lang="en-US" dirty="0"/>
              <a:t>India has acknowledged the client as one of </a:t>
            </a:r>
            <a:r>
              <a:rPr lang="en-US" dirty="0" smtClean="0"/>
              <a:t>the Top </a:t>
            </a:r>
            <a:r>
              <a:rPr lang="en-US" dirty="0"/>
              <a:t>25 Cloud Computing companies in India based on economy</a:t>
            </a:r>
            <a:r>
              <a:rPr lang="en-US" dirty="0" smtClean="0"/>
              <a:t>, usability and flexibility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the Cloud Providers in India offers Private Cloud on Demand, </a:t>
            </a:r>
            <a:r>
              <a:rPr lang="en-US" dirty="0" smtClean="0"/>
              <a:t>Cloud hosting </a:t>
            </a:r>
            <a:r>
              <a:rPr lang="en-US" dirty="0"/>
              <a:t>and cloud servers hosting solutions.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074" y="5036869"/>
            <a:ext cx="4601217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53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DevOps Monitoring?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7526" y="1406880"/>
            <a:ext cx="11129474" cy="4746091"/>
          </a:xfrm>
        </p:spPr>
        <p:txBody>
          <a:bodyPr/>
          <a:lstStyle/>
          <a:p>
            <a:r>
              <a:rPr lang="en-US" dirty="0"/>
              <a:t>DevOps monitoring allows teams to respond to any degradation in the customer experience, quickly and automatically. 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importantly, it allows teams to “shift left” to earlier stages in development and minimize broken production changes. </a:t>
            </a:r>
            <a:endParaRPr lang="en-US" dirty="0" smtClean="0"/>
          </a:p>
          <a:p>
            <a:r>
              <a:rPr lang="en-US" dirty="0" smtClean="0"/>
              <a:t>An </a:t>
            </a:r>
            <a:r>
              <a:rPr lang="en-US" dirty="0"/>
              <a:t>example is better instrumentation of software to detect and respond to errors, both manually through on-call and also automatically whenever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7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 - Tier 4 certified data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Faced 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The client wanted a tool </a:t>
            </a:r>
            <a:r>
              <a:rPr lang="en-US" dirty="0" smtClean="0"/>
              <a:t>which can </a:t>
            </a:r>
            <a:r>
              <a:rPr lang="en-US" dirty="0"/>
              <a:t>provide graphical </a:t>
            </a:r>
            <a:r>
              <a:rPr lang="en-US" dirty="0" smtClean="0"/>
              <a:t>resource utilization </a:t>
            </a:r>
            <a:r>
              <a:rPr lang="en-US" dirty="0"/>
              <a:t>with time flexibility </a:t>
            </a:r>
            <a:r>
              <a:rPr lang="en-US" dirty="0" smtClean="0"/>
              <a:t>on (</a:t>
            </a:r>
            <a:r>
              <a:rPr lang="en-US" dirty="0"/>
              <a:t>weekly or monthly </a:t>
            </a:r>
            <a:r>
              <a:rPr lang="en-US" dirty="0" smtClean="0"/>
              <a:t>basis)</a:t>
            </a:r>
          </a:p>
          <a:p>
            <a:pPr lvl="1"/>
            <a:r>
              <a:rPr lang="en-US" dirty="0" smtClean="0"/>
              <a:t>They </a:t>
            </a:r>
            <a:r>
              <a:rPr lang="en-US" dirty="0"/>
              <a:t>were in need of top </a:t>
            </a:r>
            <a:r>
              <a:rPr lang="en-US" dirty="0" smtClean="0"/>
              <a:t>10 alerts </a:t>
            </a:r>
            <a:r>
              <a:rPr lang="en-US" dirty="0"/>
              <a:t>in graphical mode.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802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 - Tier 4 certified data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Solutions Offered:</a:t>
            </a:r>
            <a:endParaRPr lang="en-US" dirty="0" smtClean="0"/>
          </a:p>
          <a:p>
            <a:pPr lvl="1"/>
            <a:r>
              <a:rPr lang="en-US" dirty="0"/>
              <a:t>The client installed Nagios </a:t>
            </a:r>
            <a:r>
              <a:rPr lang="en-US" dirty="0" smtClean="0"/>
              <a:t>Core already </a:t>
            </a:r>
            <a:r>
              <a:rPr lang="en-US" dirty="0"/>
              <a:t>&amp; was looking for </a:t>
            </a:r>
            <a:r>
              <a:rPr lang="en-US" dirty="0" smtClean="0"/>
              <a:t>an upgrade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Installed </a:t>
            </a:r>
            <a:r>
              <a:rPr lang="en-US" dirty="0"/>
              <a:t>Nagios </a:t>
            </a:r>
            <a:r>
              <a:rPr lang="en-US" dirty="0" smtClean="0"/>
              <a:t>XI to provide </a:t>
            </a:r>
            <a:r>
              <a:rPr lang="en-US" dirty="0"/>
              <a:t>graphical </a:t>
            </a:r>
            <a:r>
              <a:rPr lang="en-US" dirty="0" smtClean="0"/>
              <a:t>resource utilization </a:t>
            </a:r>
            <a:r>
              <a:rPr lang="en-US" dirty="0"/>
              <a:t>updates on weekly </a:t>
            </a:r>
            <a:r>
              <a:rPr lang="en-US" dirty="0" smtClean="0"/>
              <a:t>or monthly </a:t>
            </a:r>
            <a:r>
              <a:rPr lang="en-US" dirty="0"/>
              <a:t>basis with top 10 alerts.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96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 - Tier 4 certified data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 Achieved:</a:t>
            </a:r>
            <a:endParaRPr lang="en-US" dirty="0" smtClean="0"/>
          </a:p>
          <a:p>
            <a:pPr lvl="1"/>
            <a:r>
              <a:rPr lang="en-US" dirty="0" smtClean="0"/>
              <a:t>They </a:t>
            </a:r>
            <a:r>
              <a:rPr lang="en-US" dirty="0"/>
              <a:t>have reached </a:t>
            </a:r>
            <a:r>
              <a:rPr lang="en-US" dirty="0" smtClean="0"/>
              <a:t>client's expectations </a:t>
            </a:r>
            <a:r>
              <a:rPr lang="en-US" dirty="0"/>
              <a:t>by </a:t>
            </a:r>
            <a:r>
              <a:rPr lang="en-US" dirty="0" smtClean="0"/>
              <a:t>providing graphical </a:t>
            </a:r>
            <a:r>
              <a:rPr lang="en-US" dirty="0"/>
              <a:t>resource utilization </a:t>
            </a:r>
            <a:r>
              <a:rPr lang="en-US" dirty="0" smtClean="0"/>
              <a:t>as per </a:t>
            </a:r>
            <a:r>
              <a:rPr lang="en-US" dirty="0"/>
              <a:t>their requirement. </a:t>
            </a:r>
            <a:endParaRPr lang="en-US" dirty="0" smtClean="0"/>
          </a:p>
          <a:p>
            <a:pPr lvl="1"/>
            <a:r>
              <a:rPr lang="en-US" dirty="0" smtClean="0"/>
              <a:t>The client is </a:t>
            </a:r>
            <a:r>
              <a:rPr lang="en-US" dirty="0"/>
              <a:t>now able to manage </a:t>
            </a:r>
            <a:r>
              <a:rPr lang="en-US" dirty="0" smtClean="0"/>
              <a:t>network effectively </a:t>
            </a:r>
            <a:r>
              <a:rPr lang="en-US" dirty="0"/>
              <a:t>with top 10 alerts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232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 - Tier 4 certified data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Obtained:</a:t>
            </a:r>
            <a:endParaRPr lang="en-US" dirty="0" smtClean="0"/>
          </a:p>
          <a:p>
            <a:pPr lvl="1"/>
            <a:r>
              <a:rPr lang="en-US" dirty="0" smtClean="0"/>
              <a:t>Graphical resource utilization.</a:t>
            </a:r>
            <a:endParaRPr lang="en-US" dirty="0"/>
          </a:p>
          <a:p>
            <a:pPr lvl="1"/>
            <a:r>
              <a:rPr lang="en-US" dirty="0" smtClean="0"/>
              <a:t>Weekly </a:t>
            </a:r>
            <a:r>
              <a:rPr lang="en-US" dirty="0"/>
              <a:t>or monthly reports.</a:t>
            </a:r>
          </a:p>
          <a:p>
            <a:pPr lvl="1"/>
            <a:r>
              <a:rPr lang="en-US" dirty="0" smtClean="0"/>
              <a:t>Top </a:t>
            </a:r>
            <a:r>
              <a:rPr lang="en-US" dirty="0"/>
              <a:t>10 alerts in graphs.</a:t>
            </a:r>
          </a:p>
          <a:p>
            <a:pPr lvl="1"/>
            <a:r>
              <a:rPr lang="en-US" dirty="0" smtClean="0"/>
              <a:t>Nagios </a:t>
            </a:r>
            <a:r>
              <a:rPr lang="en-US" dirty="0"/>
              <a:t>XI advanced features.</a:t>
            </a:r>
          </a:p>
          <a:p>
            <a:pPr lvl="1"/>
            <a:r>
              <a:rPr lang="en-US" dirty="0" smtClean="0"/>
              <a:t>Monitor </a:t>
            </a:r>
            <a:r>
              <a:rPr lang="en-US" dirty="0"/>
              <a:t>with updated web UI.</a:t>
            </a:r>
          </a:p>
          <a:p>
            <a:pPr lvl="1"/>
            <a:r>
              <a:rPr lang="en-US" dirty="0" smtClean="0"/>
              <a:t>Central </a:t>
            </a:r>
            <a:r>
              <a:rPr lang="en-US" dirty="0"/>
              <a:t>view of IT ops n/w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61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in DevOps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Monitoring provides feedback from production.</a:t>
            </a:r>
          </a:p>
          <a:p>
            <a:r>
              <a:rPr lang="en-US" dirty="0" smtClean="0"/>
              <a:t>Monitoring </a:t>
            </a:r>
            <a:r>
              <a:rPr lang="en-US" dirty="0"/>
              <a:t>delivers information about an application's performance </a:t>
            </a:r>
            <a:r>
              <a:rPr lang="en-US" dirty="0" smtClean="0"/>
              <a:t>and usage </a:t>
            </a:r>
            <a:r>
              <a:rPr lang="en-US" dirty="0"/>
              <a:t>patterns.</a:t>
            </a:r>
          </a:p>
          <a:p>
            <a:r>
              <a:rPr lang="en-US" dirty="0" smtClean="0"/>
              <a:t>Is </a:t>
            </a:r>
            <a:r>
              <a:rPr lang="en-US" dirty="0"/>
              <a:t>monitoring all about?</a:t>
            </a:r>
          </a:p>
          <a:p>
            <a:pPr lvl="1"/>
            <a:r>
              <a:rPr lang="en-US" dirty="0" smtClean="0"/>
              <a:t>Monitoring </a:t>
            </a:r>
            <a:r>
              <a:rPr lang="en-US" dirty="0"/>
              <a:t>the </a:t>
            </a:r>
            <a:r>
              <a:rPr lang="en-US" b="1" i="1" u="sng" dirty="0"/>
              <a:t>live</a:t>
            </a:r>
            <a:r>
              <a:rPr lang="en-US" dirty="0"/>
              <a:t> application</a:t>
            </a:r>
          </a:p>
          <a:p>
            <a:r>
              <a:rPr lang="en-US" dirty="0" smtClean="0"/>
              <a:t>How </a:t>
            </a:r>
            <a:r>
              <a:rPr lang="en-US" dirty="0"/>
              <a:t>about, monitoring followings</a:t>
            </a:r>
          </a:p>
          <a:p>
            <a:pPr lvl="1"/>
            <a:r>
              <a:rPr lang="en-US" dirty="0" smtClean="0"/>
              <a:t>Planning</a:t>
            </a:r>
            <a:r>
              <a:rPr lang="en-US" dirty="0"/>
              <a:t>, Development, Integration and Testing, Deployment, and Operations</a:t>
            </a:r>
          </a:p>
          <a:p>
            <a:r>
              <a:rPr lang="en-US" dirty="0" smtClean="0"/>
              <a:t>Continuous </a:t>
            </a:r>
            <a:r>
              <a:rPr lang="en-US" dirty="0"/>
              <a:t>Monitoring</a:t>
            </a:r>
          </a:p>
          <a:p>
            <a:pPr lvl="1"/>
            <a:r>
              <a:rPr lang="en-US" dirty="0" smtClean="0"/>
              <a:t>a.k.a</a:t>
            </a:r>
            <a:r>
              <a:rPr lang="en-US" dirty="0"/>
              <a:t>. </a:t>
            </a:r>
            <a:r>
              <a:rPr lang="en-US" dirty="0" err="1"/>
              <a:t>ConMon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4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in DevOps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monitoring in DevOps has a few specific goals, as are mentioned below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monitoring aims to strengthen the transparency of such environments while keeping in place a vigilant system to monitor and resolve said issues.</a:t>
            </a:r>
          </a:p>
          <a:p>
            <a:pPr lvl="1"/>
            <a:r>
              <a:rPr lang="en-US" dirty="0"/>
              <a:t>Continuous monitoring aims to identify performance inconsistencies and error sources. It also resolves these problems using relevant solutions to safeguard the enterprise.</a:t>
            </a:r>
          </a:p>
          <a:p>
            <a:pPr lvl="1"/>
            <a:r>
              <a:rPr lang="en-US" dirty="0"/>
              <a:t>Continuous monitoring assists companies in keeping a tab of their user experience. CM is especially helpful in tracking user feedback after a recent change or update to a software or an application. This helps firms build and strengthen their business strategies.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37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Achieve </a:t>
            </a:r>
            <a:r>
              <a:rPr lang="en-US" dirty="0"/>
              <a:t>high availability</a:t>
            </a:r>
          </a:p>
          <a:p>
            <a:pPr lvl="1"/>
            <a:r>
              <a:rPr lang="en-US" dirty="0" smtClean="0"/>
              <a:t>Reduce </a:t>
            </a:r>
            <a:r>
              <a:rPr lang="en-US" dirty="0"/>
              <a:t>time to detect (TTD)</a:t>
            </a:r>
          </a:p>
          <a:p>
            <a:pPr lvl="1"/>
            <a:r>
              <a:rPr lang="en-US" dirty="0" smtClean="0"/>
              <a:t>Reduce </a:t>
            </a:r>
            <a:r>
              <a:rPr lang="en-US" dirty="0"/>
              <a:t>time to mitigate (TTM)</a:t>
            </a:r>
          </a:p>
          <a:p>
            <a:pPr lvl="1"/>
            <a:r>
              <a:rPr lang="en-US" dirty="0" smtClean="0"/>
              <a:t>Reduce </a:t>
            </a:r>
            <a:r>
              <a:rPr lang="en-US" dirty="0"/>
              <a:t>time to remediate (TTR)</a:t>
            </a:r>
          </a:p>
          <a:p>
            <a:r>
              <a:rPr lang="en-US" dirty="0" smtClean="0"/>
              <a:t>Real-time </a:t>
            </a:r>
            <a:r>
              <a:rPr lang="en-US" dirty="0"/>
              <a:t>feedback</a:t>
            </a:r>
          </a:p>
          <a:p>
            <a:pPr lvl="1"/>
            <a:r>
              <a:rPr lang="en-US" dirty="0" smtClean="0"/>
              <a:t>On </a:t>
            </a:r>
            <a:r>
              <a:rPr lang="en-US" dirty="0"/>
              <a:t>the overall health of IT infrastructure</a:t>
            </a:r>
          </a:p>
          <a:p>
            <a:pPr lvl="1"/>
            <a:r>
              <a:rPr lang="en-US" dirty="0" smtClean="0"/>
              <a:t>Application </a:t>
            </a:r>
            <a:r>
              <a:rPr lang="en-US" dirty="0"/>
              <a:t>performance issues</a:t>
            </a:r>
          </a:p>
          <a:p>
            <a:r>
              <a:rPr lang="en-US" dirty="0" smtClean="0"/>
              <a:t>Visibility </a:t>
            </a:r>
            <a:r>
              <a:rPr lang="en-US" dirty="0"/>
              <a:t>and transparency of network activity</a:t>
            </a:r>
          </a:p>
          <a:p>
            <a:r>
              <a:rPr lang="en-US" dirty="0" smtClean="0"/>
              <a:t>Monitor </a:t>
            </a:r>
            <a:r>
              <a:rPr lang="en-US" dirty="0"/>
              <a:t>user behavior and feedback</a:t>
            </a:r>
          </a:p>
          <a:p>
            <a:pPr lvl="1"/>
            <a:r>
              <a:rPr lang="en-US" dirty="0" smtClean="0"/>
              <a:t>Experience </a:t>
            </a:r>
            <a:r>
              <a:rPr lang="en-US" dirty="0"/>
              <a:t>with new </a:t>
            </a:r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54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DevOps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Visibility</a:t>
            </a:r>
            <a:endParaRPr lang="en-US" dirty="0"/>
          </a:p>
          <a:p>
            <a:pPr lvl="1"/>
            <a:r>
              <a:rPr lang="en-US" dirty="0" smtClean="0"/>
              <a:t>E.g</a:t>
            </a:r>
            <a:r>
              <a:rPr lang="en-US" dirty="0"/>
              <a:t>. Team members need to see all events when a failure occur</a:t>
            </a:r>
          </a:p>
          <a:p>
            <a:r>
              <a:rPr lang="en-US" dirty="0" smtClean="0"/>
              <a:t>Automated </a:t>
            </a:r>
            <a:r>
              <a:rPr lang="en-US" dirty="0"/>
              <a:t>Collaboration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team members should get the notification to events (merge request, commits, </a:t>
            </a:r>
            <a:r>
              <a:rPr lang="en-US" dirty="0" smtClean="0"/>
              <a:t>merge, etc</a:t>
            </a:r>
            <a:r>
              <a:rPr lang="en-US" dirty="0"/>
              <a:t>.) automatically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 err="1" smtClean="0"/>
              <a:t>Git</a:t>
            </a:r>
            <a:r>
              <a:rPr lang="en-US" dirty="0" smtClean="0"/>
              <a:t> or </a:t>
            </a:r>
            <a:r>
              <a:rPr lang="en-US" dirty="0" err="1" smtClean="0"/>
              <a:t>Gitlab</a:t>
            </a:r>
            <a:r>
              <a:rPr lang="en-US" dirty="0" smtClean="0"/>
              <a:t> </a:t>
            </a:r>
            <a:r>
              <a:rPr lang="en-US" dirty="0"/>
              <a:t>Slack or </a:t>
            </a:r>
            <a:r>
              <a:rPr lang="en-US" dirty="0" err="1"/>
              <a:t>Webex</a:t>
            </a:r>
            <a:r>
              <a:rPr lang="en-US" dirty="0"/>
              <a:t> notification</a:t>
            </a:r>
          </a:p>
          <a:p>
            <a:pPr lvl="2"/>
            <a:r>
              <a:rPr lang="en-US" dirty="0" smtClean="0"/>
              <a:t>Push</a:t>
            </a:r>
            <a:endParaRPr lang="en-US" dirty="0"/>
          </a:p>
          <a:p>
            <a:pPr lvl="2"/>
            <a:r>
              <a:rPr lang="en-US" dirty="0" smtClean="0"/>
              <a:t>Issues</a:t>
            </a:r>
            <a:endParaRPr lang="en-US" dirty="0"/>
          </a:p>
          <a:p>
            <a:pPr lvl="2"/>
            <a:r>
              <a:rPr lang="en-US" dirty="0" smtClean="0"/>
              <a:t>Merge </a:t>
            </a:r>
            <a:r>
              <a:rPr lang="en-US" dirty="0"/>
              <a:t>Requests</a:t>
            </a:r>
          </a:p>
          <a:p>
            <a:pPr lvl="2"/>
            <a:r>
              <a:rPr lang="en-US" dirty="0" smtClean="0"/>
              <a:t>Comments</a:t>
            </a:r>
            <a:endParaRPr lang="en-US" dirty="0"/>
          </a:p>
          <a:p>
            <a:pPr lvl="2"/>
            <a:r>
              <a:rPr lang="en-US" dirty="0" smtClean="0"/>
              <a:t>Pipeline</a:t>
            </a:r>
            <a:endParaRPr lang="en-US" dirty="0"/>
          </a:p>
          <a:p>
            <a:pPr lvl="2"/>
            <a:r>
              <a:rPr lang="en-US" dirty="0" smtClean="0"/>
              <a:t>Deployment</a:t>
            </a:r>
            <a:endParaRPr lang="en-US" dirty="0"/>
          </a:p>
          <a:p>
            <a:pPr lvl="2"/>
            <a:r>
              <a:rPr lang="en-US" dirty="0" smtClean="0"/>
              <a:t>Code </a:t>
            </a:r>
            <a:r>
              <a:rPr lang="en-US" dirty="0"/>
              <a:t>quality, Test report, Code coverage, etc…</a:t>
            </a:r>
          </a:p>
          <a:p>
            <a:r>
              <a:rPr lang="en-US" dirty="0" smtClean="0"/>
              <a:t>Mitigate </a:t>
            </a:r>
            <a:r>
              <a:rPr lang="en-US" dirty="0"/>
              <a:t>the risk of cyber attacks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real-time alert </a:t>
            </a:r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15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2619</TotalTime>
  <Words>1846</Words>
  <Application>Microsoft Office PowerPoint</Application>
  <PresentationFormat>Widescreen</PresentationFormat>
  <Paragraphs>309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Candara</vt:lpstr>
      <vt:lpstr>Office Theme</vt:lpstr>
      <vt:lpstr>Continuous Monitoring</vt:lpstr>
      <vt:lpstr>Outline</vt:lpstr>
      <vt:lpstr>Monitoring in DevOps</vt:lpstr>
      <vt:lpstr>What is DevOps Monitoring?</vt:lpstr>
      <vt:lpstr>What is DevOps Monitoring?</vt:lpstr>
      <vt:lpstr>Monitoring in DevOps</vt:lpstr>
      <vt:lpstr>Monitoring in DevOps</vt:lpstr>
      <vt:lpstr>Monitoring Goals</vt:lpstr>
      <vt:lpstr>Importance of DevOps Monitoring</vt:lpstr>
      <vt:lpstr>Importance of DevOps Monitoring</vt:lpstr>
      <vt:lpstr>Why we need Continuous Monitoring?</vt:lpstr>
      <vt:lpstr>Why we need Continuous Monitoring?</vt:lpstr>
      <vt:lpstr>Why we need Continuous Monitoring?</vt:lpstr>
      <vt:lpstr>Why we need Continuous Monitoring?</vt:lpstr>
      <vt:lpstr>Why we need Continuous Monitoring?</vt:lpstr>
      <vt:lpstr>Why we need Continuous Monitoring?</vt:lpstr>
      <vt:lpstr>What is Continuous Monitoring?</vt:lpstr>
      <vt:lpstr>What is Continuous Monitoring?</vt:lpstr>
      <vt:lpstr>What is Continuous Monitoring?</vt:lpstr>
      <vt:lpstr>What is Continuous Monitoring?</vt:lpstr>
      <vt:lpstr>Continuous Monitoring Aim</vt:lpstr>
      <vt:lpstr>Types of Continuous Monitoring</vt:lpstr>
      <vt:lpstr>Infrastructure Monitoring</vt:lpstr>
      <vt:lpstr>Application Monitoring</vt:lpstr>
      <vt:lpstr>Network Monitoring</vt:lpstr>
      <vt:lpstr>User behavior</vt:lpstr>
      <vt:lpstr>Benefits of Continuous Monitoring</vt:lpstr>
      <vt:lpstr>Continuous Monitoring Phases - NIST</vt:lpstr>
      <vt:lpstr>Continuous Monitoring Phases - Patriot</vt:lpstr>
      <vt:lpstr>Best Practices for Continuous Monitoring in DevOps</vt:lpstr>
      <vt:lpstr>Continuous Monitoring Tools</vt:lpstr>
      <vt:lpstr>Monitoring tool features</vt:lpstr>
      <vt:lpstr>Push vs Pull mechanism</vt:lpstr>
      <vt:lpstr>Push vs Pull mechanism</vt:lpstr>
      <vt:lpstr>Push vs Pull mechanism</vt:lpstr>
      <vt:lpstr>Continuous Monitoring Tools</vt:lpstr>
      <vt:lpstr>What is Nagios?</vt:lpstr>
      <vt:lpstr>What is Nagios?</vt:lpstr>
      <vt:lpstr>Nagios Features</vt:lpstr>
      <vt:lpstr>Nagios Architecture</vt:lpstr>
      <vt:lpstr>Nagios Dashboard</vt:lpstr>
      <vt:lpstr>Monitoring Remote Linux Hosts</vt:lpstr>
      <vt:lpstr>Nagios Case Study</vt:lpstr>
      <vt:lpstr>Nagios Case Study - Bitnetix</vt:lpstr>
      <vt:lpstr>Challenge</vt:lpstr>
      <vt:lpstr>Challenge</vt:lpstr>
      <vt:lpstr>Solution</vt:lpstr>
      <vt:lpstr>Results</vt:lpstr>
      <vt:lpstr>Nagios Case Study - Tier 4 certified data center</vt:lpstr>
      <vt:lpstr>Nagios Case Study - Tier 4 certified data center</vt:lpstr>
      <vt:lpstr>Nagios Case Study - Tier 4 certified data center</vt:lpstr>
      <vt:lpstr>Nagios Case Study - Tier 4 certified data center</vt:lpstr>
      <vt:lpstr>Nagios Case Study - Tier 4 certified data center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218</cp:revision>
  <cp:lastPrinted>2021-10-18T07:27:50Z</cp:lastPrinted>
  <dcterms:created xsi:type="dcterms:W3CDTF">2021-10-12T10:09:12Z</dcterms:created>
  <dcterms:modified xsi:type="dcterms:W3CDTF">2022-11-06T04:47:04Z</dcterms:modified>
</cp:coreProperties>
</file>